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1" r:id="rId6"/>
    <p:sldId id="281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5" r:id="rId18"/>
    <p:sldId id="276" r:id="rId19"/>
    <p:sldId id="278" r:id="rId20"/>
    <p:sldId id="280" r:id="rId21"/>
    <p:sldId id="279" r:id="rId22"/>
    <p:sldId id="283" r:id="rId23"/>
    <p:sldId id="285" r:id="rId24"/>
    <p:sldId id="286" r:id="rId25"/>
    <p:sldId id="287" r:id="rId26"/>
    <p:sldId id="299" r:id="rId27"/>
    <p:sldId id="300" r:id="rId28"/>
    <p:sldId id="288" r:id="rId29"/>
    <p:sldId id="301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1A4601F-95EA-436F-8A12-40829F9CEC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F90BAD-82AA-4399-87F9-ACC8F0D043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9C43F7-33EA-4257-9472-FCA163C11277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7693329-8327-477A-B48F-B03BC09A4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B008D3A-0D12-4870-AE2A-69021FE58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2A4A8-6902-43E8-B83E-2C9663C512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FBD8A0-BA33-41FA-B0BB-83739D472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7CA56E-783A-41CD-B3F7-114AA44F90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182BDD53-5194-4757-8CDD-2693FD1F2E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4B0455CD-634C-40AD-876D-04EE26EA1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D6028E0-CB8F-4949-8462-9D060FA61E81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C4272-B379-414D-8181-B0871C019790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17AF98-95C7-461A-8BED-0E763252EDB0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FEDBF86-9807-47E8-B9F0-C8C73619D65B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>
            <a:extLst>
              <a:ext uri="{FF2B5EF4-FFF2-40B4-BE49-F238E27FC236}">
                <a16:creationId xmlns:a16="http://schemas.microsoft.com/office/drawing/2014/main" id="{9C903CA3-B68C-4D81-839C-31BE7D71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1497E1D-BDEC-4107-8CBB-01DDE8DB561B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11" name="Espaço Reservado para Rodapé 16">
            <a:extLst>
              <a:ext uri="{FF2B5EF4-FFF2-40B4-BE49-F238E27FC236}">
                <a16:creationId xmlns:a16="http://schemas.microsoft.com/office/drawing/2014/main" id="{91240A32-9A09-495F-B859-066936CD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>
            <a:extLst>
              <a:ext uri="{FF2B5EF4-FFF2-40B4-BE49-F238E27FC236}">
                <a16:creationId xmlns:a16="http://schemas.microsoft.com/office/drawing/2014/main" id="{AC24089A-7B66-4E2E-8714-1170F3A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36ABB-A1D8-475C-9422-070DC0B33D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94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84ABFDA5-1B7A-4865-A0A1-C0F35D6E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9A15-D4E2-47A0-ADA2-36B36CC788E2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BFB3EF65-AED8-46C8-9B7A-3C6BA8E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ECE0F5B-C33F-43C9-B56B-6EF0124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9163-D7CE-41A7-944A-A38913E554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2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10">
            <a:extLst>
              <a:ext uri="{FF2B5EF4-FFF2-40B4-BE49-F238E27FC236}">
                <a16:creationId xmlns:a16="http://schemas.microsoft.com/office/drawing/2014/main" id="{7D13FFAF-0211-4439-9961-4A403EA0B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8665F58E-4335-405E-8378-A15DD73313DA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ector reto 12">
            <a:extLst>
              <a:ext uri="{FF2B5EF4-FFF2-40B4-BE49-F238E27FC236}">
                <a16:creationId xmlns:a16="http://schemas.microsoft.com/office/drawing/2014/main" id="{4A89ABFF-E380-4F55-9B5F-EE787819A14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BD74E65-E7EB-473C-BFAF-67F82F0C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B154-53C4-40D5-95B3-2726A034581A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BF58090-BF11-4A4E-A08D-3970A3DB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F836FC2-535C-4D53-A2F8-40DBC312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5323C-A4BB-4E3F-B1BB-73283C939A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19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A233E6F7-CDA1-438C-8F85-0ADDC172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B507-FB7C-4FE3-9896-39F32A6B181B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A4E3E95-89E3-4FF6-BABD-330561A4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22A67228-B0EA-455A-9147-0D6620BF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38C4-3144-4529-914A-2FEBAB2CDC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22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E4A9FED-9357-4A58-AB82-C2A40CEC5A42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959589-266E-412C-B8B2-C42398937F67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45CA7382-6E9D-4ECA-B6A9-D94CA5E1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535E-E5D0-4906-9CAD-E6319C21A56E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A183F128-F714-4695-8A29-125A999F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3D5604D7-98B8-49B9-B7D9-6F504B97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65F5AD-CA72-40BB-923B-91B42B2FA9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29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2A905B67-7CD0-4CD5-823E-7CBE33BB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D531-C93D-4FBA-981C-165B29E7B3C2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DDC0224-93C9-4B09-B502-566F6BA2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E1B3B217-B4E1-4771-803F-9CCC65D0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7577-2DD4-4B6F-A21F-C19D3F8393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946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9A1ADD8C-F8D1-41B2-8023-0F427A6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9698-6992-4961-AE48-CCCC03EC31FD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AFDC5515-6A65-4699-953E-8EEF3FEB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38E4C6CD-D89A-4B4F-9D38-6817517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6B6-3F28-496B-A013-4A246A0FD7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35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2771045F-73E7-4961-8410-6BBFA49B2083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>
            <a:extLst>
              <a:ext uri="{FF2B5EF4-FFF2-40B4-BE49-F238E27FC236}">
                <a16:creationId xmlns:a16="http://schemas.microsoft.com/office/drawing/2014/main" id="{44CBF9C2-AB51-42F9-8CFA-DE9E6114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B871-FE0D-4AEB-A881-687D8B043D3E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60FFB9D1-DADB-4381-A3CA-CCB4AB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104D6959-81CE-4A00-BFEC-DA50DD78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210A9-1EF5-4EFA-9202-2622359B9A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432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10">
            <a:extLst>
              <a:ext uri="{FF2B5EF4-FFF2-40B4-BE49-F238E27FC236}">
                <a16:creationId xmlns:a16="http://schemas.microsoft.com/office/drawing/2014/main" id="{76B88310-BB23-4F54-B5D8-D5EB92B5A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42C1C2E4-B299-4BBB-A97B-9642D54DF4C3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13725BB4-F9FA-48CA-A324-2B9C2156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95E7-716B-4E8D-821A-24A146EC47E6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9E48CE4B-2C0D-48D3-8605-4B7C2764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AB40DF92-AFC4-4507-BEC5-620199AD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A789F-97ED-4B03-8862-42B7AFBABC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15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0">
            <a:extLst>
              <a:ext uri="{FF2B5EF4-FFF2-40B4-BE49-F238E27FC236}">
                <a16:creationId xmlns:a16="http://schemas.microsoft.com/office/drawing/2014/main" id="{0B304D3A-1E4C-42D7-A28F-AF4AFF357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Conector reto 11">
            <a:extLst>
              <a:ext uri="{FF2B5EF4-FFF2-40B4-BE49-F238E27FC236}">
                <a16:creationId xmlns:a16="http://schemas.microsoft.com/office/drawing/2014/main" id="{3A1A99C9-D387-4068-B9B8-11CCD572A65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EA2D9803-219B-4A42-AEE5-BBED971887B1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4">
            <a:extLst>
              <a:ext uri="{FF2B5EF4-FFF2-40B4-BE49-F238E27FC236}">
                <a16:creationId xmlns:a16="http://schemas.microsoft.com/office/drawing/2014/main" id="{0CB197C2-D4C3-4E04-9993-DDC32C28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3C6D-7A91-4206-BB35-EA47858B6555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id="{3C1B3044-DA42-48BA-924F-1B41E07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4C9CBFB-8EAA-4389-A6DC-4CB5355A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567F5-339E-4326-BE9F-E0BA718FE5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92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0">
            <a:extLst>
              <a:ext uri="{FF2B5EF4-FFF2-40B4-BE49-F238E27FC236}">
                <a16:creationId xmlns:a16="http://schemas.microsoft.com/office/drawing/2014/main" id="{53041125-2B43-4CFE-876A-DBE1D8A6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3ABD1257-CFCF-4D69-9A17-C5714B7228D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F78DAA5-FAC6-42E2-8ACE-DCD24D2FFDD7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Data 4">
            <a:extLst>
              <a:ext uri="{FF2B5EF4-FFF2-40B4-BE49-F238E27FC236}">
                <a16:creationId xmlns:a16="http://schemas.microsoft.com/office/drawing/2014/main" id="{F4185C7E-EBC9-4C25-ABE3-DC514409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938F-1B1B-4298-91B1-B744CB4D370E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id="{2CC5519F-DB01-4466-8DF3-DF4D540B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91DB557E-0538-4B10-AE97-91B5E820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854D6-D7B6-45E8-A3E3-DC0D7B96AB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987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>
            <a:extLst>
              <a:ext uri="{FF2B5EF4-FFF2-40B4-BE49-F238E27FC236}">
                <a16:creationId xmlns:a16="http://schemas.microsoft.com/office/drawing/2014/main" id="{C7D1143C-1EB4-47DD-B6A7-65678ACB19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7" name="Espaço Reservado para Texto 12">
            <a:extLst>
              <a:ext uri="{FF2B5EF4-FFF2-40B4-BE49-F238E27FC236}">
                <a16:creationId xmlns:a16="http://schemas.microsoft.com/office/drawing/2014/main" id="{2870DB26-C8A4-4099-A7B0-46C5D6B6B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4095E38D-D64A-4BE0-A2E4-574724C2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AC2C7C-F9D1-4065-B3BB-6D83948776A9}" type="datetimeFigureOut">
              <a:rPr lang="pt-BR"/>
              <a:pPr>
                <a:defRPr/>
              </a:pPr>
              <a:t>05/07/2019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5BD63E-CDCD-4588-8459-682307B8A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C1AD24D2-8BBC-4B6C-91ED-FDEA2391A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302DA0E1-BBE9-495D-A448-30ABE17C27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1" name="Conector reto 27">
            <a:extLst>
              <a:ext uri="{FF2B5EF4-FFF2-40B4-BE49-F238E27FC236}">
                <a16:creationId xmlns:a16="http://schemas.microsoft.com/office/drawing/2014/main" id="{931BAF28-D019-491E-BD95-B39C48230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Conector reto 28">
            <a:extLst>
              <a:ext uri="{FF2B5EF4-FFF2-40B4-BE49-F238E27FC236}">
                <a16:creationId xmlns:a16="http://schemas.microsoft.com/office/drawing/2014/main" id="{E1E56B87-8757-4230-B650-E78241D0E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10FD67B7-6E79-414D-B45D-35A5BAECFED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7" r:id="rId2"/>
    <p:sldLayoutId id="2147483822" r:id="rId3"/>
    <p:sldLayoutId id="2147483818" r:id="rId4"/>
    <p:sldLayoutId id="2147483819" r:id="rId5"/>
    <p:sldLayoutId id="2147483823" r:id="rId6"/>
    <p:sldLayoutId id="2147483824" r:id="rId7"/>
    <p:sldLayoutId id="2147483825" r:id="rId8"/>
    <p:sldLayoutId id="2147483826" r:id="rId9"/>
    <p:sldLayoutId id="2147483820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ocemsuacasa.com.br/ebook/content/pictures/2002-21-141-09-i002.jpg" TargetMode="Externa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E96F4DD-5EE3-4D4C-B735-DCD0E8D83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/>
          </a:p>
        </p:txBody>
      </p:sp>
      <p:pic>
        <p:nvPicPr>
          <p:cNvPr id="10243" name="Picture 7" descr="http://4.bp.blogspot.com/_SOpjO7Qc-QU/TK7SPDPFJlI/AAAAAAAAADY/LtaQPZtfG38/s1600/genetica1.jpg">
            <a:extLst>
              <a:ext uri="{FF2B5EF4-FFF2-40B4-BE49-F238E27FC236}">
                <a16:creationId xmlns:a16="http://schemas.microsoft.com/office/drawing/2014/main" id="{04BAFD1B-9A6E-4B7D-91D4-89B52352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149600"/>
            <a:ext cx="321468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http://1.bp.blogspot.com/_SbP8CLsg6EE/SOvr-af-mDI/AAAAAAAABWA/tudmJKx9GLo/s200/BancodeImagenes%255Cgenoma.jpg">
            <a:extLst>
              <a:ext uri="{FF2B5EF4-FFF2-40B4-BE49-F238E27FC236}">
                <a16:creationId xmlns:a16="http://schemas.microsoft.com/office/drawing/2014/main" id="{EA39719D-D7E1-4473-8357-628EFF04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143250"/>
            <a:ext cx="27860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http://www.coladaweb.com/files/dna.JPG">
            <a:extLst>
              <a:ext uri="{FF2B5EF4-FFF2-40B4-BE49-F238E27FC236}">
                <a16:creationId xmlns:a16="http://schemas.microsoft.com/office/drawing/2014/main" id="{53788837-375F-45A4-A070-1D70812D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143250"/>
            <a:ext cx="24288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B168183-424D-4718-AB4E-8251B9E6BA40}"/>
              </a:ext>
            </a:extLst>
          </p:cNvPr>
          <p:cNvSpPr txBox="1"/>
          <p:nvPr/>
        </p:nvSpPr>
        <p:spPr>
          <a:xfrm>
            <a:off x="0" y="571480"/>
            <a:ext cx="9144000" cy="101566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pt-B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   Ácidos Nucléicos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3976FDF8-5197-433A-ADE3-0C49365A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A duplicação das moléculas de DNA</a:t>
            </a:r>
            <a:endParaRPr lang="pt-BR" altLang="pt-BR"/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1B3B792C-4497-46ED-B67E-E919498176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altLang="pt-BR"/>
              <a:t>Uma importante propriedade das moléculas de DNA é a capacidade de duplicar (</a:t>
            </a:r>
            <a:r>
              <a:rPr lang="pt-BR" altLang="pt-BR" b="1"/>
              <a:t>replicar</a:t>
            </a:r>
            <a:r>
              <a:rPr lang="pt-BR" altLang="pt-BR"/>
              <a:t>), gerando cópias idênticas de si mesmas.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pt-BR" altLang="pt-BR"/>
          </a:p>
          <a:p>
            <a:pPr eaLnBrk="1" hangingPunct="1"/>
            <a:r>
              <a:rPr lang="pt-BR" altLang="pt-BR"/>
              <a:t>Ação da DNA-polimerase.</a:t>
            </a:r>
          </a:p>
          <a:p>
            <a:pPr eaLnBrk="1" hangingPunct="1"/>
            <a:endParaRPr lang="pt-BR" altLang="pt-BR"/>
          </a:p>
        </p:txBody>
      </p:sp>
      <p:pic>
        <p:nvPicPr>
          <p:cNvPr id="19460" name="Picture 2" descr="http://www.sobiologia.com.br/conteudos/figuras/Citologia2/duplicacaodna.jpg">
            <a:extLst>
              <a:ext uri="{FF2B5EF4-FFF2-40B4-BE49-F238E27FC236}">
                <a16:creationId xmlns:a16="http://schemas.microsoft.com/office/drawing/2014/main" id="{1BC18FB7-B596-4307-AF1D-29CFE4EA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43313"/>
            <a:ext cx="7032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87E101A5-1403-47F5-BAAA-F4B9A13C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50"/>
          </a:xfrm>
        </p:spPr>
        <p:txBody>
          <a:bodyPr/>
          <a:lstStyle/>
          <a:p>
            <a:pPr algn="ctr" eaLnBrk="1" hangingPunct="1"/>
            <a:r>
              <a:rPr lang="pt-BR" altLang="pt-BR" sz="4400" b="1">
                <a:solidFill>
                  <a:srgbClr val="002060"/>
                </a:solidFill>
              </a:rPr>
              <a:t>Replicação do DNA</a:t>
            </a: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C3672058-8D9A-42DC-8A92-DD207C6B08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pt-BR" altLang="pt-B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5" r:id="rId2" imgW="7775543" imgH="4608305"/>
        </mc:Choice>
        <mc:Fallback>
          <p:control r:id="rId2" imgW="7775543" imgH="4608305">
            <p:pic>
              <p:nvPicPr>
                <p:cNvPr id="20484" name="ShockwaveFlash1">
                  <a:extLst>
                    <a:ext uri="{FF2B5EF4-FFF2-40B4-BE49-F238E27FC236}">
                      <a16:creationId xmlns:a16="http://schemas.microsoft.com/office/drawing/2014/main" id="{A51593B3-7E9A-49BB-83B8-BDBA2ADB6DC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219200"/>
                  <a:ext cx="7775575" cy="4608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15BD1DA8-1F39-401A-B016-4EC048DC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pt-BR" altLang="pt-BR" sz="4000" b="1">
                <a:solidFill>
                  <a:schemeClr val="bg1"/>
                </a:solidFill>
                <a:latin typeface="Copperplate Gothic Bold" panose="020E0705020206020404" pitchFamily="34" charset="0"/>
              </a:rPr>
              <a:t>O ácido ribonucléico (RNA)</a:t>
            </a:r>
            <a:endParaRPr lang="pt-BR" altLang="pt-BR" sz="400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E11BD5D2-BE1C-4844-B8CD-5562BD7133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/>
            <a:r>
              <a:rPr lang="pt-BR" altLang="pt-BR"/>
              <a:t>O RNA também é formado pela união de nucleotídeos, que possuem um grupo fosfato, uma ribose e uma dessas quatro bases nitrogenadas: </a:t>
            </a:r>
            <a:r>
              <a:rPr lang="pt-BR" altLang="pt-BR" b="1"/>
              <a:t>adenina</a:t>
            </a:r>
            <a:r>
              <a:rPr lang="pt-BR" altLang="pt-BR"/>
              <a:t>, </a:t>
            </a:r>
            <a:r>
              <a:rPr lang="pt-BR" altLang="pt-BR" b="1"/>
              <a:t>guanina</a:t>
            </a:r>
            <a:r>
              <a:rPr lang="pt-BR" altLang="pt-BR"/>
              <a:t>, </a:t>
            </a:r>
            <a:r>
              <a:rPr lang="pt-BR" altLang="pt-BR" b="1"/>
              <a:t>citosina</a:t>
            </a:r>
            <a:r>
              <a:rPr lang="pt-BR" altLang="pt-BR"/>
              <a:t> ou </a:t>
            </a:r>
            <a:r>
              <a:rPr lang="pt-BR" altLang="pt-BR" b="1">
                <a:solidFill>
                  <a:srgbClr val="C00000"/>
                </a:solidFill>
              </a:rPr>
              <a:t>uracila</a:t>
            </a:r>
            <a:r>
              <a:rPr lang="pt-BR" altLang="pt-BR"/>
              <a:t>.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 b="1"/>
              <a:t>Características</a:t>
            </a:r>
          </a:p>
          <a:p>
            <a:pPr lvl="1" eaLnBrk="1" hangingPunct="1"/>
            <a:r>
              <a:rPr lang="pt-BR" altLang="pt-BR" b="1"/>
              <a:t>Não possui dupla hélice.</a:t>
            </a:r>
          </a:p>
          <a:p>
            <a:pPr lvl="1" eaLnBrk="1" hangingPunct="1"/>
            <a:r>
              <a:rPr lang="pt-BR" altLang="pt-BR" b="1"/>
              <a:t>Síntese de proteínas.</a:t>
            </a:r>
          </a:p>
          <a:p>
            <a:pPr lvl="1" eaLnBrk="1" hangingPunct="1"/>
            <a:r>
              <a:rPr lang="pt-BR" altLang="pt-BR" b="1"/>
              <a:t>No núcleo encontra-se no interior do nucléolo e no citoplasma, dentro dos ribossomos.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53E276DD-95EF-49F5-B215-0AB75DCB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C00000"/>
                </a:solidFill>
                <a:latin typeface="Copperplate Gothic Bold" panose="020E0705020206020404" pitchFamily="34" charset="0"/>
              </a:rPr>
              <a:t>Tipos de RNA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40B2455A-CD5C-4A1D-8032-4FCD8C72A3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rgbClr val="0070C0"/>
                </a:solidFill>
              </a:rPr>
              <a:t>RNA mensageiro (RNAm) </a:t>
            </a:r>
          </a:p>
          <a:p>
            <a:pPr eaLnBrk="1" hangingPunct="1"/>
            <a:r>
              <a:rPr lang="pt-BR" altLang="pt-BR"/>
              <a:t>A formação do RNAm chama-se transcrição e é semelhante à replicação do DNA.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pt-BR" altLang="pt-BR"/>
          </a:p>
        </p:txBody>
      </p:sp>
      <p:pic>
        <p:nvPicPr>
          <p:cNvPr id="31746" name="Picture 2" descr="C:\Users\Gilmar\Pictures\dre.jpg">
            <a:extLst>
              <a:ext uri="{FF2B5EF4-FFF2-40B4-BE49-F238E27FC236}">
                <a16:creationId xmlns:a16="http://schemas.microsoft.com/office/drawing/2014/main" id="{2594D048-2298-441C-99F6-BCED3D75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689225"/>
            <a:ext cx="8429625" cy="36306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34A31E6E-8D95-415B-AD50-A1082BFD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C00000"/>
                </a:solidFill>
                <a:latin typeface="Copperplate Gothic Bold" panose="020E0705020206020404" pitchFamily="34" charset="0"/>
              </a:rPr>
              <a:t>Tipos de RNA</a:t>
            </a: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E0266747-0B4A-43A3-A1C5-D73FA3B4F6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rgbClr val="0070C0"/>
                </a:solidFill>
              </a:rPr>
              <a:t>RNA transportador (RNAt) </a:t>
            </a:r>
          </a:p>
          <a:p>
            <a:pPr eaLnBrk="1" hangingPunct="1"/>
            <a:r>
              <a:rPr lang="pt-BR" altLang="pt-BR"/>
              <a:t>Também chamado RNA de transferência ou RNA solúvel. </a:t>
            </a:r>
          </a:p>
          <a:p>
            <a:pPr eaLnBrk="1" hangingPunct="1"/>
            <a:r>
              <a:rPr lang="pt-BR" altLang="pt-BR"/>
              <a:t>Filamento único dobra sobre si mesmo, assumindo o aspecto de “folhas de trevo”. </a:t>
            </a:r>
          </a:p>
          <a:p>
            <a:pPr eaLnBrk="1" hangingPunct="1"/>
            <a:r>
              <a:rPr lang="pt-BR" altLang="pt-BR"/>
              <a:t>As funções do RNA transportador são: colocar cada aminoácido em sua posição correta, sobre a molécula de RNA mensageiro, e estabelecer </a:t>
            </a:r>
            <a:r>
              <a:rPr lang="pt-BR" altLang="pt-BR" u="sng"/>
              <a:t>ligações peptídicas </a:t>
            </a:r>
            <a:r>
              <a:rPr lang="pt-BR" altLang="pt-BR"/>
              <a:t>entre esses aminoácidos durante a síntese de proteínas.</a:t>
            </a:r>
          </a:p>
        </p:txBody>
      </p:sp>
      <p:pic>
        <p:nvPicPr>
          <p:cNvPr id="23556" name="Picture 5" descr="http://t0.gstatic.com/images?q=tbn:ANd9GcSgqFuTjsK0JVFbr-unhUArsaVG9R3Qd8tpRk9UaXdRGl9zZPQRzgGIIZsc">
            <a:extLst>
              <a:ext uri="{FF2B5EF4-FFF2-40B4-BE49-F238E27FC236}">
                <a16:creationId xmlns:a16="http://schemas.microsoft.com/office/drawing/2014/main" id="{48AC606E-9315-4EDC-ACBD-4F61C614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43438"/>
            <a:ext cx="2289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189642D4-3702-4549-8512-79799F7D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b="1">
                <a:solidFill>
                  <a:srgbClr val="C00000"/>
                </a:solidFill>
                <a:latin typeface="Copperplate Gothic Bold" panose="020E0705020206020404" pitchFamily="34" charset="0"/>
              </a:rPr>
              <a:t>Tipos de RNA</a:t>
            </a:r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BEA8AD96-BD8D-4AE8-BFC0-C7CAE77E2A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rgbClr val="0070C0"/>
                </a:solidFill>
              </a:rPr>
              <a:t>RNA ribossômico (RNAr) </a:t>
            </a:r>
          </a:p>
          <a:p>
            <a:pPr eaLnBrk="1" hangingPunct="1"/>
            <a:r>
              <a:rPr lang="pt-BR" altLang="pt-BR"/>
              <a:t>É formado a partir de regiões específicas de alguns cromossomos, chamadas regiões organizadoras de nucléolo. </a:t>
            </a:r>
          </a:p>
          <a:p>
            <a:pPr eaLnBrk="1" hangingPunct="1"/>
            <a:r>
              <a:rPr lang="pt-BR" altLang="pt-BR"/>
              <a:t>Trata-se do tipo de RNA encontrado em maior quantidade nas células e é um dos componentes estruturais dos ribossomos.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AEEAF2C4-A9F5-434B-B8B9-FF160C6F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A27347-AE1F-480A-911C-AAEF174600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1219200"/>
            <a:ext cx="8929687" cy="54244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01. Considerando que na figura a seguir tem-se uma representação    plana de um segmento da molécula de DNA, analise as proposições a seguir.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pt-BR" sz="2000" b="1" dirty="0">
              <a:latin typeface="Aparajita" pitchFamily="34" charset="0"/>
              <a:cs typeface="Aparajita" pitchFamily="34" charset="0"/>
            </a:endParaRPr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endParaRPr lang="pt-BR" sz="2000" dirty="0">
              <a:latin typeface="Aparajita" pitchFamily="34" charset="0"/>
              <a:cs typeface="Aparajita" pitchFamily="34" charset="0"/>
            </a:endParaRPr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endParaRPr lang="pt-BR" sz="2000" dirty="0">
              <a:latin typeface="Aparajita" pitchFamily="34" charset="0"/>
              <a:cs typeface="Aparajita" pitchFamily="34" charset="0"/>
            </a:endParaRPr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1. Um nucleotídeo é formado por um grupo fosfato (I), uma molécula do açúcar desoxirribose (II) e uma molécula de base nitrogenada.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2) Um nucleotídeo de timina (T) de uma cadeia liga-se a um nucleotídeo com adenina (A) de outra cadeia.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3) Um nucleotídeo com guanina (G) de uma cadeia liga-se a um nucleotídeo de citosina (C) em outra cadeia.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4) Pontes de hidrogênio se estabelecem entre as bases nitrogenadas T e A e entre as bases nitrogenadas C e G.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		</a:t>
            </a:r>
            <a:r>
              <a:rPr lang="pt-BR" sz="2400" b="1" dirty="0">
                <a:latin typeface="Aparajita" pitchFamily="34" charset="0"/>
                <a:cs typeface="Aparajita" pitchFamily="34" charset="0"/>
              </a:rPr>
              <a:t>Está(</a:t>
            </a:r>
            <a:r>
              <a:rPr lang="pt-BR" sz="2400" b="1" dirty="0" err="1">
                <a:latin typeface="Aparajita" pitchFamily="34" charset="0"/>
                <a:cs typeface="Aparajita" pitchFamily="34" charset="0"/>
              </a:rPr>
              <a:t>ão</a:t>
            </a:r>
            <a:r>
              <a:rPr lang="pt-BR" sz="2400" b="1" dirty="0">
                <a:latin typeface="Aparajita" pitchFamily="34" charset="0"/>
                <a:cs typeface="Aparajita" pitchFamily="34" charset="0"/>
              </a:rPr>
              <a:t>) correta(s):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parajita" pitchFamily="34" charset="0"/>
                <a:cs typeface="Aparajita" pitchFamily="34" charset="0"/>
              </a:rPr>
              <a:t>a) 1 apenas.        b) 2 e 3 apenas.         c) 1, 2 e 3 apenas.           d) 2, 3 e 4 penas.         e) 1, 2, 3 e 4.</a:t>
            </a:r>
          </a:p>
        </p:txBody>
      </p:sp>
      <p:pic>
        <p:nvPicPr>
          <p:cNvPr id="32770" name="Picture 2" descr="C:\Users\Gilmar\Pictures\assasd.jpg">
            <a:extLst>
              <a:ext uri="{FF2B5EF4-FFF2-40B4-BE49-F238E27FC236}">
                <a16:creationId xmlns:a16="http://schemas.microsoft.com/office/drawing/2014/main" id="{FABACF72-5075-457B-AFF7-A2D60E2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571625"/>
            <a:ext cx="3514725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20972127-A78E-49FF-A286-5B241B05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346DB-ED45-4BA4-BE7D-211719A4C7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1219200"/>
            <a:ext cx="8929687" cy="54244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02. Considere a seqüência de bases nitrogenadas de um segmento de DNA: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				</a:t>
            </a:r>
            <a:r>
              <a:rPr lang="pt-BR" sz="2800" dirty="0">
                <a:solidFill>
                  <a:srgbClr val="C00000"/>
                </a:solidFill>
              </a:rPr>
              <a:t>AAA GGC ATT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pt-BR" sz="20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Responda às questões abaixo.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pt-BR" sz="2000" dirty="0"/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a) Qual é a seqüência de bases da hélice complementar a esse segmento?</a:t>
            </a:r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endParaRPr lang="pt-BR" sz="2000" dirty="0"/>
          </a:p>
          <a:p>
            <a:pPr marL="457200" indent="-457200" eaLnBrk="1" hangingPunct="1">
              <a:buFont typeface="Wingdings 3" panose="05040102010807070707" pitchFamily="18" charset="2"/>
              <a:buNone/>
              <a:defRPr/>
            </a:pPr>
            <a:endParaRPr lang="pt-BR" sz="20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pt-BR" sz="2000" dirty="0"/>
              <a:t>b) Qual é a seqüência de bases do RNA mensageiro transcrito a partir desse segmento?</a:t>
            </a:r>
            <a:endParaRPr lang="pt-BR" sz="2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B25DC560-AE97-4E7A-B03C-A7F03870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B6174895-D8C7-415A-9E08-3BB6FEF827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1219200"/>
            <a:ext cx="8929687" cy="54244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03. Os ácidos nucléicos são as moléculas “mestras” da vida. Elas são responsáveis pela síntese de todas as enzimas que controlam, de alguma forma, a atividade celular. Relacione os ácidos nucléicos com suas características.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pt-BR" altLang="pt-BR" sz="200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		I. DNA				 II. RNA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pt-BR" altLang="pt-BR" sz="200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A. açúcar da molécula = desoxirribose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B. açúcar da molécula = ribose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C. presença de timina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D. presença de uracila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E. cadeia dupla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F. cadeia simples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/>
              <a:t>G. capacidade de autoduplicação</a:t>
            </a:r>
            <a:endParaRPr lang="pt-BR" altLang="pt-BR" sz="20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581C9C-399B-4155-A88C-495796744A38}"/>
              </a:ext>
            </a:extLst>
          </p:cNvPr>
          <p:cNvSpPr txBox="1"/>
          <p:nvPr/>
        </p:nvSpPr>
        <p:spPr>
          <a:xfrm>
            <a:off x="4500563" y="3929063"/>
            <a:ext cx="4378325" cy="23701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/>
              <a:t>Está(</a:t>
            </a:r>
            <a:r>
              <a:rPr lang="pt-BR" dirty="0" err="1"/>
              <a:t>ão</a:t>
            </a:r>
            <a:r>
              <a:rPr lang="pt-BR" dirty="0"/>
              <a:t>) </a:t>
            </a:r>
            <a:r>
              <a:rPr lang="pt-BR" b="1" dirty="0"/>
              <a:t>correta(s)</a:t>
            </a:r>
            <a:r>
              <a:rPr lang="pt-BR" dirty="0"/>
              <a:t> a(s) associação(</a:t>
            </a:r>
            <a:r>
              <a:rPr lang="pt-BR" dirty="0" err="1"/>
              <a:t>ões</a:t>
            </a:r>
            <a:r>
              <a:rPr lang="pt-BR" dirty="0"/>
              <a:t>):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sz="2800" dirty="0">
                <a:latin typeface="Aparajita" pitchFamily="34" charset="0"/>
                <a:cs typeface="Aparajita" pitchFamily="34" charset="0"/>
              </a:rPr>
              <a:t>01. I – A		16. I – F</a:t>
            </a:r>
          </a:p>
          <a:p>
            <a:pPr eaLnBrk="1" hangingPunct="1">
              <a:defRPr/>
            </a:pPr>
            <a:r>
              <a:rPr lang="pt-BR" sz="2800" dirty="0">
                <a:latin typeface="Aparajita" pitchFamily="34" charset="0"/>
                <a:cs typeface="Aparajita" pitchFamily="34" charset="0"/>
              </a:rPr>
              <a:t>02. II – B 		32. II – E</a:t>
            </a:r>
          </a:p>
          <a:p>
            <a:pPr eaLnBrk="1" hangingPunct="1">
              <a:defRPr/>
            </a:pPr>
            <a:r>
              <a:rPr lang="nn-NO" sz="2800" dirty="0">
                <a:latin typeface="Aparajita" pitchFamily="34" charset="0"/>
                <a:cs typeface="Aparajita" pitchFamily="34" charset="0"/>
              </a:rPr>
              <a:t>04. II – G 		64. II – D</a:t>
            </a:r>
          </a:p>
          <a:p>
            <a:pPr eaLnBrk="1" hangingPunct="1">
              <a:defRPr/>
            </a:pPr>
            <a:r>
              <a:rPr lang="pt-BR" sz="2800" dirty="0">
                <a:latin typeface="Aparajita" pitchFamily="34" charset="0"/>
                <a:cs typeface="Aparajita" pitchFamily="34" charset="0"/>
              </a:rPr>
              <a:t>08. I – C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182807A9-252F-4DE2-974C-B0EBE1EC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id="{4912C40D-A33A-4C3A-8834-B742DD1444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1219200"/>
            <a:ext cx="8929687" cy="54244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>
                <a:latin typeface="Aparajita" panose="02020603050405020304" pitchFamily="18" charset="0"/>
                <a:cs typeface="Aparajita" panose="02020603050405020304" pitchFamily="18" charset="0"/>
              </a:rPr>
              <a:t>04. </a:t>
            </a:r>
            <a:r>
              <a:rPr lang="pt-BR" altLang="pt-BR" sz="2000"/>
              <a:t>Abaixo está representado o filamento I de uma molécula de ácido nucléico presente no interior do núcleo de uma célula vegetal. Qual seria a seqüência correta encontrada na molécula de RNA mensageiro, transcrita a partir do filamento II?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</a:p>
        </p:txBody>
      </p:sp>
      <p:pic>
        <p:nvPicPr>
          <p:cNvPr id="28676" name="Picture 2" descr="C:\Users\Gilmar\Pictures\at.jpg">
            <a:extLst>
              <a:ext uri="{FF2B5EF4-FFF2-40B4-BE49-F238E27FC236}">
                <a16:creationId xmlns:a16="http://schemas.microsoft.com/office/drawing/2014/main" id="{73CAE30D-0DCA-426D-B2CB-9431A14C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500313"/>
            <a:ext cx="48783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5">
            <a:extLst>
              <a:ext uri="{FF2B5EF4-FFF2-40B4-BE49-F238E27FC236}">
                <a16:creationId xmlns:a16="http://schemas.microsoft.com/office/drawing/2014/main" id="{FE3BE0E2-939C-4619-8F95-A4F574EA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643313"/>
            <a:ext cx="35004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a) G – A – A – G – C – U –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t-BR" sz="1800">
                <a:latin typeface="Arial" panose="020B0604020202020204" pitchFamily="34" charset="0"/>
              </a:rPr>
              <a:t>b) G – U – U – G – C – A – 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t-BR" sz="1800">
                <a:latin typeface="Arial" panose="020B0604020202020204" pitchFamily="34" charset="0"/>
              </a:rPr>
              <a:t>c) G – U – U – G – C – U –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t-BR" sz="1800">
                <a:latin typeface="Arial" panose="020B0604020202020204" pitchFamily="34" charset="0"/>
              </a:rPr>
              <a:t>d) C – U – U – C – C – G –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e) C – A – A – C – C – C – 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1FE4B4F8-67FA-4F8D-B4D1-1E196B21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800" b="1"/>
              <a:t>Introdução</a:t>
            </a:r>
          </a:p>
        </p:txBody>
      </p:sp>
      <p:sp>
        <p:nvSpPr>
          <p:cNvPr id="11267" name="Espaço Reservado para Conteúdo 2">
            <a:extLst>
              <a:ext uri="{FF2B5EF4-FFF2-40B4-BE49-F238E27FC236}">
                <a16:creationId xmlns:a16="http://schemas.microsoft.com/office/drawing/2014/main" id="{ED4B8AA7-8A6B-4A96-BCD1-6971CCBF60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altLang="pt-BR"/>
              <a:t>Os ácidos nucléicos são responsáveis pelo controle de todas as atividades e pela manutenção da estrutura das células.</a:t>
            </a:r>
          </a:p>
          <a:p>
            <a:pPr eaLnBrk="1" hangingPunct="1"/>
            <a:r>
              <a:rPr lang="pt-BR" altLang="pt-BR"/>
              <a:t>Além de estarem relacionados com os mecanismos de </a:t>
            </a:r>
            <a:r>
              <a:rPr lang="pt-BR" altLang="pt-BR" b="1">
                <a:solidFill>
                  <a:srgbClr val="C00000"/>
                </a:solidFill>
              </a:rPr>
              <a:t>hereditariedade</a:t>
            </a:r>
            <a:r>
              <a:rPr lang="pt-BR" altLang="pt-BR"/>
              <a:t>.</a:t>
            </a:r>
          </a:p>
        </p:txBody>
      </p:sp>
      <p:pic>
        <p:nvPicPr>
          <p:cNvPr id="11268" name="Picture 5" descr="http://4.bp.blogspot.com/_Fai8-gDjYc4/S84CySn66bI/AAAAAAAAAgE/voBjybu7F5k/s1600/Estrutura+do+DNA.jpg">
            <a:extLst>
              <a:ext uri="{FF2B5EF4-FFF2-40B4-BE49-F238E27FC236}">
                <a16:creationId xmlns:a16="http://schemas.microsoft.com/office/drawing/2014/main" id="{E56E083D-1823-4DE1-83F2-6E3C9004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357563"/>
            <a:ext cx="528637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3FDCB9E7-7E0B-457A-8761-9CB1A5F5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390073B9-2BD7-4E6F-9C2F-4873B51289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1219200"/>
            <a:ext cx="8929687" cy="54244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2000" b="1">
                <a:latin typeface="Aparajita" panose="02020603050405020304" pitchFamily="18" charset="0"/>
                <a:cs typeface="Aparajita" panose="02020603050405020304" pitchFamily="18" charset="0"/>
              </a:rPr>
              <a:t>05. </a:t>
            </a:r>
            <a:r>
              <a:rPr lang="pt-BR" altLang="pt-BR" sz="2000" b="1"/>
              <a:t>Se os nucleotídeos do filamento I, do esquema a seguir, têm uma base púrica, e os do filamento II tanto podem ser encontrados no RNA como no DNA, podemos afirmar que as bases nitrogenadas do filamento II podem ser:</a:t>
            </a:r>
            <a:endParaRPr lang="pt-BR" altLang="pt-BR" sz="2000" b="1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9700" name="Picture 2" descr="C:\Users\Gilmar\Pictures\asaqs.jpg">
            <a:extLst>
              <a:ext uri="{FF2B5EF4-FFF2-40B4-BE49-F238E27FC236}">
                <a16:creationId xmlns:a16="http://schemas.microsoft.com/office/drawing/2014/main" id="{0ABE2450-FCFB-41F2-AC0F-3A73E119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643188"/>
            <a:ext cx="6032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39C01DCE-E066-4335-BA14-DF520948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pPr algn="ctr" eaLnBrk="1" hangingPunct="1"/>
            <a:r>
              <a:rPr lang="pt-BR" altLang="pt-BR" b="1"/>
              <a:t>EXERCÍCIOS</a:t>
            </a:r>
          </a:p>
        </p:txBody>
      </p:sp>
      <p:sp>
        <p:nvSpPr>
          <p:cNvPr id="30723" name="Espaço Reservado para Conteúdo 6">
            <a:extLst>
              <a:ext uri="{FF2B5EF4-FFF2-40B4-BE49-F238E27FC236}">
                <a16:creationId xmlns:a16="http://schemas.microsoft.com/office/drawing/2014/main" id="{CA7EF5CF-926D-4FBF-82C5-66C0B2C6D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8229600" cy="493712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pt-BR" altLang="pt-BR"/>
              <a:t>06. </a:t>
            </a:r>
            <a:r>
              <a:rPr lang="pt-BR" altLang="pt-BR" b="1"/>
              <a:t>Vunesp-SP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t-BR" altLang="pt-BR"/>
              <a:t>	A figura representa um segmento de uma molécula de ácido nucléico.</a:t>
            </a:r>
          </a:p>
        </p:txBody>
      </p:sp>
      <p:pic>
        <p:nvPicPr>
          <p:cNvPr id="30724" name="Picture 2" descr="C:\Users\Gilmar\Pictures\dna.jpg">
            <a:extLst>
              <a:ext uri="{FF2B5EF4-FFF2-40B4-BE49-F238E27FC236}">
                <a16:creationId xmlns:a16="http://schemas.microsoft.com/office/drawing/2014/main" id="{91FF6E08-25E7-4A4C-8203-FD2D3638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25"/>
            <a:ext cx="48577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tângulo 10">
            <a:extLst>
              <a:ext uri="{FF2B5EF4-FFF2-40B4-BE49-F238E27FC236}">
                <a16:creationId xmlns:a16="http://schemas.microsoft.com/office/drawing/2014/main" id="{66207157-1208-4964-945A-3673062B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07181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As setas de 1 a 4 indicam, respectivamente: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a) guanina, adenina, uracila e ribose.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b) guanina, citosina, uracila e ribose.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c) guanina, adenina, timina e desoxirribose.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d) adenina, timina, guanina e desoxirribose.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e) citosina, guanina, timina e desoxirribose.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C9CF1E99-F971-4E5B-BD45-BD763046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454E96CB-C9F7-48B2-9B42-0670E0F9BD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FC0429-352B-40D7-86F6-42B4E51428A2}"/>
              </a:ext>
            </a:extLst>
          </p:cNvPr>
          <p:cNvSpPr/>
          <p:nvPr/>
        </p:nvSpPr>
        <p:spPr>
          <a:xfrm>
            <a:off x="857250" y="714375"/>
            <a:ext cx="707231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REPLICAÇÃO,</a:t>
            </a:r>
          </a:p>
          <a:p>
            <a:pPr eaLnBrk="1" hangingPunct="1">
              <a:defRPr/>
            </a:pPr>
            <a:r>
              <a:rPr lang="pt-BR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TRANSCRIÇÃO</a:t>
            </a:r>
          </a:p>
          <a:p>
            <a:pPr eaLnBrk="1" hangingPunct="1">
              <a:defRPr/>
            </a:pPr>
            <a:r>
              <a:rPr lang="pt-BR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E TRADUÇÃO</a:t>
            </a:r>
            <a:endParaRPr lang="pt-BR" sz="7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IO1_082">
            <a:extLst>
              <a:ext uri="{FF2B5EF4-FFF2-40B4-BE49-F238E27FC236}">
                <a16:creationId xmlns:a16="http://schemas.microsoft.com/office/drawing/2014/main" id="{DA16EDE0-8D7F-4DE0-8E64-F8A06F9B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b="13632"/>
          <a:stretch>
            <a:fillRect/>
          </a:stretch>
        </p:blipFill>
        <p:spPr bwMode="auto">
          <a:xfrm>
            <a:off x="1187450" y="908050"/>
            <a:ext cx="66960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BIO1_082">
            <a:extLst>
              <a:ext uri="{FF2B5EF4-FFF2-40B4-BE49-F238E27FC236}">
                <a16:creationId xmlns:a16="http://schemas.microsoft.com/office/drawing/2014/main" id="{02F9D931-5831-480E-891B-E90DA13E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1"/>
          <a:stretch>
            <a:fillRect/>
          </a:stretch>
        </p:blipFill>
        <p:spPr bwMode="auto">
          <a:xfrm>
            <a:off x="611188" y="0"/>
            <a:ext cx="7848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>
            <a:extLst>
              <a:ext uri="{FF2B5EF4-FFF2-40B4-BE49-F238E27FC236}">
                <a16:creationId xmlns:a16="http://schemas.microsoft.com/office/drawing/2014/main" id="{F1D756DE-3D2F-4315-AD5C-12C85332C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620B7A97-FBF1-40FD-BE05-07863A7B4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18F61EA3-ED14-4E37-9830-BD3614D33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EFDF0898-8568-49C6-B928-C9F5EC4DB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BDA9F92C-E47E-4EC7-B157-1ADA9CF65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626E4880-62D9-4A99-AA03-2F67A4304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D167AF95-49D7-4B11-A740-808A1452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9B3E2AFC-E269-49B8-BFCE-FC802DD6F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DDEE3035-AA82-478C-B0DA-862726CD3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0DE085E3-4379-4375-92D6-C9BBD757E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3F85B619-F907-4E4B-9403-314A0A19C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68FE17ED-1E75-4D00-A330-97C80985F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DE879A53-6045-4A8B-B995-2E41ECB82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EE878550-A3A4-4A45-BCFE-3DF34F717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87B27D23-7CC8-4BA3-A490-7B6CE7487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991A0AB5-8494-4E83-8E4C-0F42319D2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E39D1CCB-9EE0-4AF8-8C40-4B7D05C18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EDDA81F8-6ACA-47F8-91DD-7B7B71758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77589BA1-0A79-45F5-AC31-C315D4528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5836E316-6681-4F0B-ACE8-390159458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14246D24-9D50-4550-BE50-997CEB4F1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469CAD10-0905-44C6-B16D-ED757288E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id="{AB60A008-734F-4737-BD87-D5F5EC4C5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4D013072-3BB1-4CF1-ACF6-733B49F51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8" name="Line 26">
            <a:extLst>
              <a:ext uri="{FF2B5EF4-FFF2-40B4-BE49-F238E27FC236}">
                <a16:creationId xmlns:a16="http://schemas.microsoft.com/office/drawing/2014/main" id="{90F4E8B1-B408-495C-95CF-A73628FF3BAB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1676400" y="1143000"/>
            <a:ext cx="1588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9" name="Line 27">
            <a:extLst>
              <a:ext uri="{FF2B5EF4-FFF2-40B4-BE49-F238E27FC236}">
                <a16:creationId xmlns:a16="http://schemas.microsoft.com/office/drawing/2014/main" id="{31C3AA79-A015-4B54-8BC4-3E4ACB75FAC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0" name="Line 28">
            <a:extLst>
              <a:ext uri="{FF2B5EF4-FFF2-40B4-BE49-F238E27FC236}">
                <a16:creationId xmlns:a16="http://schemas.microsoft.com/office/drawing/2014/main" id="{095B1154-6D0F-4223-BDD8-62839DDC319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1" name="Line 29">
            <a:extLst>
              <a:ext uri="{FF2B5EF4-FFF2-40B4-BE49-F238E27FC236}">
                <a16:creationId xmlns:a16="http://schemas.microsoft.com/office/drawing/2014/main" id="{AF56AF8A-0648-4127-AD9E-29E4DC9EA8A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2" name="Line 30">
            <a:extLst>
              <a:ext uri="{FF2B5EF4-FFF2-40B4-BE49-F238E27FC236}">
                <a16:creationId xmlns:a16="http://schemas.microsoft.com/office/drawing/2014/main" id="{C6E9DC44-2869-48D9-935A-EA4261D24F52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3" name="Line 31">
            <a:extLst>
              <a:ext uri="{FF2B5EF4-FFF2-40B4-BE49-F238E27FC236}">
                <a16:creationId xmlns:a16="http://schemas.microsoft.com/office/drawing/2014/main" id="{1638DBE6-8FD6-4919-8645-BE714E5CBC1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4" name="Line 32">
            <a:extLst>
              <a:ext uri="{FF2B5EF4-FFF2-40B4-BE49-F238E27FC236}">
                <a16:creationId xmlns:a16="http://schemas.microsoft.com/office/drawing/2014/main" id="{C71D8124-7E84-406E-99AE-986C19988D4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5" name="Line 33">
            <a:extLst>
              <a:ext uri="{FF2B5EF4-FFF2-40B4-BE49-F238E27FC236}">
                <a16:creationId xmlns:a16="http://schemas.microsoft.com/office/drawing/2014/main" id="{0DBD4567-D47D-4B24-A333-C886234BAB8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6" name="Line 34">
            <a:extLst>
              <a:ext uri="{FF2B5EF4-FFF2-40B4-BE49-F238E27FC236}">
                <a16:creationId xmlns:a16="http://schemas.microsoft.com/office/drawing/2014/main" id="{28E9A583-684E-4849-9D66-1B0900141BC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7" name="Line 35">
            <a:extLst>
              <a:ext uri="{FF2B5EF4-FFF2-40B4-BE49-F238E27FC236}">
                <a16:creationId xmlns:a16="http://schemas.microsoft.com/office/drawing/2014/main" id="{9F8B7BED-68A3-48B9-8383-E4B6C52FED6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8" name="Line 36">
            <a:extLst>
              <a:ext uri="{FF2B5EF4-FFF2-40B4-BE49-F238E27FC236}">
                <a16:creationId xmlns:a16="http://schemas.microsoft.com/office/drawing/2014/main" id="{8CD7C6EF-3694-40DE-952B-79681EB16F94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9" name="Line 37">
            <a:extLst>
              <a:ext uri="{FF2B5EF4-FFF2-40B4-BE49-F238E27FC236}">
                <a16:creationId xmlns:a16="http://schemas.microsoft.com/office/drawing/2014/main" id="{375ED8F8-9855-43F2-BB7D-49BA6F9A7DB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0" name="Line 38">
            <a:extLst>
              <a:ext uri="{FF2B5EF4-FFF2-40B4-BE49-F238E27FC236}">
                <a16:creationId xmlns:a16="http://schemas.microsoft.com/office/drawing/2014/main" id="{A7274BE5-0531-4C2A-BCFB-E915AD65D8E3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5561013" y="1143000"/>
            <a:ext cx="1587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1" name="Line 39">
            <a:extLst>
              <a:ext uri="{FF2B5EF4-FFF2-40B4-BE49-F238E27FC236}">
                <a16:creationId xmlns:a16="http://schemas.microsoft.com/office/drawing/2014/main" id="{9A90A636-DF37-4AA2-A5E3-1FFF0E46D0C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2" name="Line 40">
            <a:extLst>
              <a:ext uri="{FF2B5EF4-FFF2-40B4-BE49-F238E27FC236}">
                <a16:creationId xmlns:a16="http://schemas.microsoft.com/office/drawing/2014/main" id="{D769E01D-E89D-4B4B-AAA1-C13612F181F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3" name="Line 41">
            <a:extLst>
              <a:ext uri="{FF2B5EF4-FFF2-40B4-BE49-F238E27FC236}">
                <a16:creationId xmlns:a16="http://schemas.microsoft.com/office/drawing/2014/main" id="{A32FEBB3-E5CF-4D5E-A858-7C38F1C68EEB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4" name="Line 42">
            <a:extLst>
              <a:ext uri="{FF2B5EF4-FFF2-40B4-BE49-F238E27FC236}">
                <a16:creationId xmlns:a16="http://schemas.microsoft.com/office/drawing/2014/main" id="{BE0610CE-87F5-4974-84E5-412F41F1ABD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5" name="Line 43">
            <a:extLst>
              <a:ext uri="{FF2B5EF4-FFF2-40B4-BE49-F238E27FC236}">
                <a16:creationId xmlns:a16="http://schemas.microsoft.com/office/drawing/2014/main" id="{B556E769-455B-4E66-8898-C9D0CCB5B88B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6" name="Line 44">
            <a:extLst>
              <a:ext uri="{FF2B5EF4-FFF2-40B4-BE49-F238E27FC236}">
                <a16:creationId xmlns:a16="http://schemas.microsoft.com/office/drawing/2014/main" id="{0FB9DA83-1C05-46EB-9481-E02A7FAE0AF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7" name="Line 45">
            <a:extLst>
              <a:ext uri="{FF2B5EF4-FFF2-40B4-BE49-F238E27FC236}">
                <a16:creationId xmlns:a16="http://schemas.microsoft.com/office/drawing/2014/main" id="{237E100E-A49A-4AC4-AE83-FAFF251B06A4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8" name="Line 46">
            <a:extLst>
              <a:ext uri="{FF2B5EF4-FFF2-40B4-BE49-F238E27FC236}">
                <a16:creationId xmlns:a16="http://schemas.microsoft.com/office/drawing/2014/main" id="{96359FAE-3CA3-484D-9AB9-BDBEB73080B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39" name="Line 47">
            <a:extLst>
              <a:ext uri="{FF2B5EF4-FFF2-40B4-BE49-F238E27FC236}">
                <a16:creationId xmlns:a16="http://schemas.microsoft.com/office/drawing/2014/main" id="{2FF63374-8198-4CA3-8370-6B432AC9E52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0" name="Line 48">
            <a:extLst>
              <a:ext uri="{FF2B5EF4-FFF2-40B4-BE49-F238E27FC236}">
                <a16:creationId xmlns:a16="http://schemas.microsoft.com/office/drawing/2014/main" id="{BBAD5916-2214-4C93-93BC-9D7148B67DC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1" name="Line 49">
            <a:extLst>
              <a:ext uri="{FF2B5EF4-FFF2-40B4-BE49-F238E27FC236}">
                <a16:creationId xmlns:a16="http://schemas.microsoft.com/office/drawing/2014/main" id="{3BD9F50C-26B4-4AB9-A356-30B4180C471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2" name="Line 50">
            <a:extLst>
              <a:ext uri="{FF2B5EF4-FFF2-40B4-BE49-F238E27FC236}">
                <a16:creationId xmlns:a16="http://schemas.microsoft.com/office/drawing/2014/main" id="{EED5007C-3FF4-43B6-A9C2-E87302AC003D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4191000" y="1143000"/>
            <a:ext cx="1588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3" name="Line 51">
            <a:extLst>
              <a:ext uri="{FF2B5EF4-FFF2-40B4-BE49-F238E27FC236}">
                <a16:creationId xmlns:a16="http://schemas.microsoft.com/office/drawing/2014/main" id="{07DA3D22-1D74-447F-BA7E-3A193B490AF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1371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4" name="Line 52">
            <a:extLst>
              <a:ext uri="{FF2B5EF4-FFF2-40B4-BE49-F238E27FC236}">
                <a16:creationId xmlns:a16="http://schemas.microsoft.com/office/drawing/2014/main" id="{B98FF4E8-1673-4519-88D3-E97E61E9ED63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1828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5" name="Line 53">
            <a:extLst>
              <a:ext uri="{FF2B5EF4-FFF2-40B4-BE49-F238E27FC236}">
                <a16:creationId xmlns:a16="http://schemas.microsoft.com/office/drawing/2014/main" id="{CA26FD3A-738D-400F-BE1E-C4FF602E5B5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2286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6" name="Line 54">
            <a:extLst>
              <a:ext uri="{FF2B5EF4-FFF2-40B4-BE49-F238E27FC236}">
                <a16:creationId xmlns:a16="http://schemas.microsoft.com/office/drawing/2014/main" id="{CFEF4A1C-B19A-4A35-A462-BA4F88200A3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2743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7" name="Line 55">
            <a:extLst>
              <a:ext uri="{FF2B5EF4-FFF2-40B4-BE49-F238E27FC236}">
                <a16:creationId xmlns:a16="http://schemas.microsoft.com/office/drawing/2014/main" id="{05B104DB-0C94-4F21-84DE-20CB98EF831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3200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8" name="Line 56">
            <a:extLst>
              <a:ext uri="{FF2B5EF4-FFF2-40B4-BE49-F238E27FC236}">
                <a16:creationId xmlns:a16="http://schemas.microsoft.com/office/drawing/2014/main" id="{8C466D8E-A4E8-4E75-B933-7450EEB92ED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3657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49" name="Line 57">
            <a:extLst>
              <a:ext uri="{FF2B5EF4-FFF2-40B4-BE49-F238E27FC236}">
                <a16:creationId xmlns:a16="http://schemas.microsoft.com/office/drawing/2014/main" id="{3EA4DA11-01E8-4383-9438-72BCAA2844F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4114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0" name="Line 58">
            <a:extLst>
              <a:ext uri="{FF2B5EF4-FFF2-40B4-BE49-F238E27FC236}">
                <a16:creationId xmlns:a16="http://schemas.microsoft.com/office/drawing/2014/main" id="{F1245927-F6F3-4E55-B623-CE7EAD2F8B5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4572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1" name="Line 59">
            <a:extLst>
              <a:ext uri="{FF2B5EF4-FFF2-40B4-BE49-F238E27FC236}">
                <a16:creationId xmlns:a16="http://schemas.microsoft.com/office/drawing/2014/main" id="{912758FE-8C53-4B37-89F7-3C05A11E836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5029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2" name="Line 60">
            <a:extLst>
              <a:ext uri="{FF2B5EF4-FFF2-40B4-BE49-F238E27FC236}">
                <a16:creationId xmlns:a16="http://schemas.microsoft.com/office/drawing/2014/main" id="{9E4C1F7A-890E-4462-82FC-A2BC8E94135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5486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3" name="Line 61">
            <a:extLst>
              <a:ext uri="{FF2B5EF4-FFF2-40B4-BE49-F238E27FC236}">
                <a16:creationId xmlns:a16="http://schemas.microsoft.com/office/drawing/2014/main" id="{780E7983-908F-4B1B-800C-6D5E50DD4802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3810000" y="5943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4" name="Line 62">
            <a:extLst>
              <a:ext uri="{FF2B5EF4-FFF2-40B4-BE49-F238E27FC236}">
                <a16:creationId xmlns:a16="http://schemas.microsoft.com/office/drawing/2014/main" id="{208E4F32-787E-488B-AAEF-C79EEB7B8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5" name="Line 63">
            <a:extLst>
              <a:ext uri="{FF2B5EF4-FFF2-40B4-BE49-F238E27FC236}">
                <a16:creationId xmlns:a16="http://schemas.microsoft.com/office/drawing/2014/main" id="{72C9E8DB-4DAD-4DCC-BC76-0615143C5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6" name="Line 64">
            <a:extLst>
              <a:ext uri="{FF2B5EF4-FFF2-40B4-BE49-F238E27FC236}">
                <a16:creationId xmlns:a16="http://schemas.microsoft.com/office/drawing/2014/main" id="{A4DB4A4D-7193-4228-BBA1-9F83FC14B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7" name="Line 65">
            <a:extLst>
              <a:ext uri="{FF2B5EF4-FFF2-40B4-BE49-F238E27FC236}">
                <a16:creationId xmlns:a16="http://schemas.microsoft.com/office/drawing/2014/main" id="{445C9417-CF9D-4AB9-AF5E-A33923889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8" name="Line 66">
            <a:extLst>
              <a:ext uri="{FF2B5EF4-FFF2-40B4-BE49-F238E27FC236}">
                <a16:creationId xmlns:a16="http://schemas.microsoft.com/office/drawing/2014/main" id="{A3D85CDA-364D-43D5-8EC8-2EDE8B266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59" name="Line 67">
            <a:extLst>
              <a:ext uri="{FF2B5EF4-FFF2-40B4-BE49-F238E27FC236}">
                <a16:creationId xmlns:a16="http://schemas.microsoft.com/office/drawing/2014/main" id="{991FF974-A9F4-44E6-A450-F6CA44DB9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0" name="Line 68">
            <a:extLst>
              <a:ext uri="{FF2B5EF4-FFF2-40B4-BE49-F238E27FC236}">
                <a16:creationId xmlns:a16="http://schemas.microsoft.com/office/drawing/2014/main" id="{5697765F-4779-4BD6-B9B3-39E81E9BC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1" name="Line 69">
            <a:extLst>
              <a:ext uri="{FF2B5EF4-FFF2-40B4-BE49-F238E27FC236}">
                <a16:creationId xmlns:a16="http://schemas.microsoft.com/office/drawing/2014/main" id="{236D78B3-4D40-4831-BE49-4C50C7435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2" name="Line 70">
            <a:extLst>
              <a:ext uri="{FF2B5EF4-FFF2-40B4-BE49-F238E27FC236}">
                <a16:creationId xmlns:a16="http://schemas.microsoft.com/office/drawing/2014/main" id="{8978032D-9814-4CBA-B4E2-945FC546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3" name="Line 71">
            <a:extLst>
              <a:ext uri="{FF2B5EF4-FFF2-40B4-BE49-F238E27FC236}">
                <a16:creationId xmlns:a16="http://schemas.microsoft.com/office/drawing/2014/main" id="{3510B09B-085A-4433-9052-7D9D78634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4" name="Line 72">
            <a:extLst>
              <a:ext uri="{FF2B5EF4-FFF2-40B4-BE49-F238E27FC236}">
                <a16:creationId xmlns:a16="http://schemas.microsoft.com/office/drawing/2014/main" id="{378786AE-3D3C-4D7C-A582-39AB5403D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5" name="Line 73">
            <a:extLst>
              <a:ext uri="{FF2B5EF4-FFF2-40B4-BE49-F238E27FC236}">
                <a16:creationId xmlns:a16="http://schemas.microsoft.com/office/drawing/2014/main" id="{92E4012E-792E-481D-9A7F-6A8BA39ED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6" name="Line 74">
            <a:extLst>
              <a:ext uri="{FF2B5EF4-FFF2-40B4-BE49-F238E27FC236}">
                <a16:creationId xmlns:a16="http://schemas.microsoft.com/office/drawing/2014/main" id="{D5EF0455-E1F0-49D6-AAC6-5D23E1E559E8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7618413" y="1143000"/>
            <a:ext cx="1587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7" name="Line 75">
            <a:extLst>
              <a:ext uri="{FF2B5EF4-FFF2-40B4-BE49-F238E27FC236}">
                <a16:creationId xmlns:a16="http://schemas.microsoft.com/office/drawing/2014/main" id="{5D0B1FFC-83AA-4A28-8EE3-FF6BE43A9B8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1371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8" name="Line 76">
            <a:extLst>
              <a:ext uri="{FF2B5EF4-FFF2-40B4-BE49-F238E27FC236}">
                <a16:creationId xmlns:a16="http://schemas.microsoft.com/office/drawing/2014/main" id="{48C3D785-65AC-4C80-A7C3-C79D79FA643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1828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9" name="Line 77">
            <a:extLst>
              <a:ext uri="{FF2B5EF4-FFF2-40B4-BE49-F238E27FC236}">
                <a16:creationId xmlns:a16="http://schemas.microsoft.com/office/drawing/2014/main" id="{BC05BA90-EB3C-41DC-B8EF-1038DC269824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2286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0" name="Line 78">
            <a:extLst>
              <a:ext uri="{FF2B5EF4-FFF2-40B4-BE49-F238E27FC236}">
                <a16:creationId xmlns:a16="http://schemas.microsoft.com/office/drawing/2014/main" id="{70EE554E-4BBC-4D5D-9A03-E0826AE2156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2743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1" name="Line 79">
            <a:extLst>
              <a:ext uri="{FF2B5EF4-FFF2-40B4-BE49-F238E27FC236}">
                <a16:creationId xmlns:a16="http://schemas.microsoft.com/office/drawing/2014/main" id="{38D79839-57D7-4932-8919-63F01312917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3200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2" name="Line 80">
            <a:extLst>
              <a:ext uri="{FF2B5EF4-FFF2-40B4-BE49-F238E27FC236}">
                <a16:creationId xmlns:a16="http://schemas.microsoft.com/office/drawing/2014/main" id="{D2B88812-17DF-477F-8AA3-FF69441740A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3657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3" name="Line 81">
            <a:extLst>
              <a:ext uri="{FF2B5EF4-FFF2-40B4-BE49-F238E27FC236}">
                <a16:creationId xmlns:a16="http://schemas.microsoft.com/office/drawing/2014/main" id="{CEC70129-6F70-4C0F-A296-E154D1A225A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4114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4" name="Line 82">
            <a:extLst>
              <a:ext uri="{FF2B5EF4-FFF2-40B4-BE49-F238E27FC236}">
                <a16:creationId xmlns:a16="http://schemas.microsoft.com/office/drawing/2014/main" id="{740C689D-EE4B-479B-82FC-DD83EF866DD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4572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5" name="Line 83">
            <a:extLst>
              <a:ext uri="{FF2B5EF4-FFF2-40B4-BE49-F238E27FC236}">
                <a16:creationId xmlns:a16="http://schemas.microsoft.com/office/drawing/2014/main" id="{C144B6A4-C128-4401-8046-F790C96335F3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029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6" name="Line 84">
            <a:extLst>
              <a:ext uri="{FF2B5EF4-FFF2-40B4-BE49-F238E27FC236}">
                <a16:creationId xmlns:a16="http://schemas.microsoft.com/office/drawing/2014/main" id="{E4ED34BB-0202-4F25-AD72-A1291CF26D42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486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7" name="Line 85">
            <a:extLst>
              <a:ext uri="{FF2B5EF4-FFF2-40B4-BE49-F238E27FC236}">
                <a16:creationId xmlns:a16="http://schemas.microsoft.com/office/drawing/2014/main" id="{D65242A2-CB06-48B9-ADE0-A9E7040ECD1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943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78" name="AutoShape 98">
            <a:extLst>
              <a:ext uri="{FF2B5EF4-FFF2-40B4-BE49-F238E27FC236}">
                <a16:creationId xmlns:a16="http://schemas.microsoft.com/office/drawing/2014/main" id="{2333B0B1-DB6F-4608-9DA4-CBD6AAD8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3879" name="AutoShape 99">
            <a:extLst>
              <a:ext uri="{FF2B5EF4-FFF2-40B4-BE49-F238E27FC236}">
                <a16:creationId xmlns:a16="http://schemas.microsoft.com/office/drawing/2014/main" id="{CD12E2A7-FE4D-4D6B-B402-D1421701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33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3880" name="Text Box 100">
            <a:extLst>
              <a:ext uri="{FF2B5EF4-FFF2-40B4-BE49-F238E27FC236}">
                <a16:creationId xmlns:a16="http://schemas.microsoft.com/office/drawing/2014/main" id="{5FC9EC5A-5C14-49BC-B97E-84DB5226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1119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DNA</a:t>
            </a:r>
          </a:p>
        </p:txBody>
      </p:sp>
      <p:sp>
        <p:nvSpPr>
          <p:cNvPr id="33881" name="Text Box 101">
            <a:extLst>
              <a:ext uri="{FF2B5EF4-FFF2-40B4-BE49-F238E27FC236}">
                <a16:creationId xmlns:a16="http://schemas.microsoft.com/office/drawing/2014/main" id="{64BB4AE4-FD8E-4D87-8CA4-C1FBD937A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"/>
            <a:ext cx="1981200" cy="519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chemeClr val="bg1"/>
                </a:solidFill>
                <a:latin typeface="Comic Sans MS" panose="030F0702030302020204" pitchFamily="66" charset="0"/>
              </a:rPr>
              <a:t>Duplicação</a:t>
            </a:r>
          </a:p>
        </p:txBody>
      </p:sp>
      <p:sp>
        <p:nvSpPr>
          <p:cNvPr id="33882" name="Text Box 102">
            <a:extLst>
              <a:ext uri="{FF2B5EF4-FFF2-40B4-BE49-F238E27FC236}">
                <a16:creationId xmlns:a16="http://schemas.microsoft.com/office/drawing/2014/main" id="{05E8EB9B-3ED5-41BE-8BEE-2CE4A8FD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"/>
            <a:ext cx="1119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DNA</a:t>
            </a:r>
          </a:p>
        </p:txBody>
      </p:sp>
      <p:sp>
        <p:nvSpPr>
          <p:cNvPr id="33883" name="Text Box 103">
            <a:extLst>
              <a:ext uri="{FF2B5EF4-FFF2-40B4-BE49-F238E27FC236}">
                <a16:creationId xmlns:a16="http://schemas.microsoft.com/office/drawing/2014/main" id="{312A0727-58FC-4785-8119-C58DD72E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33400"/>
            <a:ext cx="103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DNA</a:t>
            </a:r>
          </a:p>
        </p:txBody>
      </p:sp>
      <p:sp>
        <p:nvSpPr>
          <p:cNvPr id="33884" name="Line 104">
            <a:extLst>
              <a:ext uri="{FF2B5EF4-FFF2-40B4-BE49-F238E27FC236}">
                <a16:creationId xmlns:a16="http://schemas.microsoft.com/office/drawing/2014/main" id="{FF59BE1D-E428-48FE-8D60-FD78F6BDE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43000"/>
            <a:ext cx="0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85" name="Line 105">
            <a:extLst>
              <a:ext uri="{FF2B5EF4-FFF2-40B4-BE49-F238E27FC236}">
                <a16:creationId xmlns:a16="http://schemas.microsoft.com/office/drawing/2014/main" id="{88B30F2E-1AB3-47ED-9FDF-149651A7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71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86" name="Line 106">
            <a:extLst>
              <a:ext uri="{FF2B5EF4-FFF2-40B4-BE49-F238E27FC236}">
                <a16:creationId xmlns:a16="http://schemas.microsoft.com/office/drawing/2014/main" id="{FC572BD0-76D1-4598-97FD-F4756FF1F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288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87" name="Line 107">
            <a:extLst>
              <a:ext uri="{FF2B5EF4-FFF2-40B4-BE49-F238E27FC236}">
                <a16:creationId xmlns:a16="http://schemas.microsoft.com/office/drawing/2014/main" id="{4B19D1BE-1E49-4937-A6B6-1DC80C8F5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88" name="Line 108">
            <a:extLst>
              <a:ext uri="{FF2B5EF4-FFF2-40B4-BE49-F238E27FC236}">
                <a16:creationId xmlns:a16="http://schemas.microsoft.com/office/drawing/2014/main" id="{D340669D-D6BC-4F4B-ACA2-BEFE6FAE5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89" name="Line 109">
            <a:extLst>
              <a:ext uri="{FF2B5EF4-FFF2-40B4-BE49-F238E27FC236}">
                <a16:creationId xmlns:a16="http://schemas.microsoft.com/office/drawing/2014/main" id="{4765BEB0-6D1E-4899-AEF9-4EF11A067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004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0" name="Line 110">
            <a:extLst>
              <a:ext uri="{FF2B5EF4-FFF2-40B4-BE49-F238E27FC236}">
                <a16:creationId xmlns:a16="http://schemas.microsoft.com/office/drawing/2014/main" id="{CA019272-EF75-48B3-A1EA-9250EC9A9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57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1" name="Line 111">
            <a:extLst>
              <a:ext uri="{FF2B5EF4-FFF2-40B4-BE49-F238E27FC236}">
                <a16:creationId xmlns:a16="http://schemas.microsoft.com/office/drawing/2014/main" id="{1D9F3300-B6B5-4CDC-B7E7-00A69538D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1148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2" name="Line 112">
            <a:extLst>
              <a:ext uri="{FF2B5EF4-FFF2-40B4-BE49-F238E27FC236}">
                <a16:creationId xmlns:a16="http://schemas.microsoft.com/office/drawing/2014/main" id="{DFB618CF-3D94-4C62-A0D5-C1A2E8530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5720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3" name="Line 113">
            <a:extLst>
              <a:ext uri="{FF2B5EF4-FFF2-40B4-BE49-F238E27FC236}">
                <a16:creationId xmlns:a16="http://schemas.microsoft.com/office/drawing/2014/main" id="{0BA85238-92B3-47B3-A8AF-6628B96FC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292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4" name="Line 114">
            <a:extLst>
              <a:ext uri="{FF2B5EF4-FFF2-40B4-BE49-F238E27FC236}">
                <a16:creationId xmlns:a16="http://schemas.microsoft.com/office/drawing/2014/main" id="{54EF7435-126C-4677-90E9-B5A5EC32E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5" name="Line 115">
            <a:extLst>
              <a:ext uri="{FF2B5EF4-FFF2-40B4-BE49-F238E27FC236}">
                <a16:creationId xmlns:a16="http://schemas.microsoft.com/office/drawing/2014/main" id="{F306DFA1-E6E4-4A01-90D7-D821EEE72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943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6" name="Line 116">
            <a:extLst>
              <a:ext uri="{FF2B5EF4-FFF2-40B4-BE49-F238E27FC236}">
                <a16:creationId xmlns:a16="http://schemas.microsoft.com/office/drawing/2014/main" id="{F8C6C0A9-D21C-4FCA-9E69-27E89D63F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1143000"/>
            <a:ext cx="0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7" name="Line 117">
            <a:extLst>
              <a:ext uri="{FF2B5EF4-FFF2-40B4-BE49-F238E27FC236}">
                <a16:creationId xmlns:a16="http://schemas.microsoft.com/office/drawing/2014/main" id="{69EF3CCD-65E1-47FC-964C-F7C3398F8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1371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8" name="Line 118">
            <a:extLst>
              <a:ext uri="{FF2B5EF4-FFF2-40B4-BE49-F238E27FC236}">
                <a16:creationId xmlns:a16="http://schemas.microsoft.com/office/drawing/2014/main" id="{F9FC40D3-B84B-4FBC-BB7D-139191D8C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18288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99" name="Line 119">
            <a:extLst>
              <a:ext uri="{FF2B5EF4-FFF2-40B4-BE49-F238E27FC236}">
                <a16:creationId xmlns:a16="http://schemas.microsoft.com/office/drawing/2014/main" id="{1B50BE04-19E5-462D-BD7F-648B78D1F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22860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0" name="Line 120">
            <a:extLst>
              <a:ext uri="{FF2B5EF4-FFF2-40B4-BE49-F238E27FC236}">
                <a16:creationId xmlns:a16="http://schemas.microsoft.com/office/drawing/2014/main" id="{0E59D601-7661-467C-B8D0-C2C4048BA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27432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1" name="Line 121">
            <a:extLst>
              <a:ext uri="{FF2B5EF4-FFF2-40B4-BE49-F238E27FC236}">
                <a16:creationId xmlns:a16="http://schemas.microsoft.com/office/drawing/2014/main" id="{7B389A95-BE3F-4F7B-8081-B1D3C26F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32004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2" name="Line 122">
            <a:extLst>
              <a:ext uri="{FF2B5EF4-FFF2-40B4-BE49-F238E27FC236}">
                <a16:creationId xmlns:a16="http://schemas.microsoft.com/office/drawing/2014/main" id="{E615D3B0-7364-48A1-B80B-FF7C5BB25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3657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3" name="Line 123">
            <a:extLst>
              <a:ext uri="{FF2B5EF4-FFF2-40B4-BE49-F238E27FC236}">
                <a16:creationId xmlns:a16="http://schemas.microsoft.com/office/drawing/2014/main" id="{29A287A6-AF22-4BF1-980B-9F8141515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41148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4" name="Line 124">
            <a:extLst>
              <a:ext uri="{FF2B5EF4-FFF2-40B4-BE49-F238E27FC236}">
                <a16:creationId xmlns:a16="http://schemas.microsoft.com/office/drawing/2014/main" id="{0EDF0D91-7906-4CC6-9C83-B1665DABF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45720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5" name="Line 125">
            <a:extLst>
              <a:ext uri="{FF2B5EF4-FFF2-40B4-BE49-F238E27FC236}">
                <a16:creationId xmlns:a16="http://schemas.microsoft.com/office/drawing/2014/main" id="{363B7170-51FB-4210-A0BC-AF64439FC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50292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6" name="Line 126">
            <a:extLst>
              <a:ext uri="{FF2B5EF4-FFF2-40B4-BE49-F238E27FC236}">
                <a16:creationId xmlns:a16="http://schemas.microsoft.com/office/drawing/2014/main" id="{4A40C1AA-1BB4-4CD8-AF22-9DE8AFDA7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54864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7" name="Line 127">
            <a:extLst>
              <a:ext uri="{FF2B5EF4-FFF2-40B4-BE49-F238E27FC236}">
                <a16:creationId xmlns:a16="http://schemas.microsoft.com/office/drawing/2014/main" id="{F7AB8D9E-F888-4814-8F3E-98B872204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3" y="5943600"/>
            <a:ext cx="381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8" name="Line 128">
            <a:extLst>
              <a:ext uri="{FF2B5EF4-FFF2-40B4-BE49-F238E27FC236}">
                <a16:creationId xmlns:a16="http://schemas.microsoft.com/office/drawing/2014/main" id="{BE675713-0644-4AC2-965E-F9B45B773971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8913813" y="1143000"/>
            <a:ext cx="1587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09" name="Line 129">
            <a:extLst>
              <a:ext uri="{FF2B5EF4-FFF2-40B4-BE49-F238E27FC236}">
                <a16:creationId xmlns:a16="http://schemas.microsoft.com/office/drawing/2014/main" id="{B16226F1-D48A-450A-AEB9-0B29FC8E8E0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0" name="Line 130">
            <a:extLst>
              <a:ext uri="{FF2B5EF4-FFF2-40B4-BE49-F238E27FC236}">
                <a16:creationId xmlns:a16="http://schemas.microsoft.com/office/drawing/2014/main" id="{C2348DFF-4630-4AEE-873E-BC42CA3BAB9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1" name="Line 131">
            <a:extLst>
              <a:ext uri="{FF2B5EF4-FFF2-40B4-BE49-F238E27FC236}">
                <a16:creationId xmlns:a16="http://schemas.microsoft.com/office/drawing/2014/main" id="{EB0442DD-B888-467F-8FF1-F8D793E48B5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2" name="Line 132">
            <a:extLst>
              <a:ext uri="{FF2B5EF4-FFF2-40B4-BE49-F238E27FC236}">
                <a16:creationId xmlns:a16="http://schemas.microsoft.com/office/drawing/2014/main" id="{64E4110A-98C7-4D52-B522-3D289CF02B5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3" name="Line 133">
            <a:extLst>
              <a:ext uri="{FF2B5EF4-FFF2-40B4-BE49-F238E27FC236}">
                <a16:creationId xmlns:a16="http://schemas.microsoft.com/office/drawing/2014/main" id="{859D671B-1610-45D2-B047-899E00FAB7A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4" name="Line 134">
            <a:extLst>
              <a:ext uri="{FF2B5EF4-FFF2-40B4-BE49-F238E27FC236}">
                <a16:creationId xmlns:a16="http://schemas.microsoft.com/office/drawing/2014/main" id="{AD0D95A5-BD13-4291-B00B-7F9B573C802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5" name="Line 135">
            <a:extLst>
              <a:ext uri="{FF2B5EF4-FFF2-40B4-BE49-F238E27FC236}">
                <a16:creationId xmlns:a16="http://schemas.microsoft.com/office/drawing/2014/main" id="{39B4A894-D6D5-42D5-B208-B816C25E43B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6" name="Line 136">
            <a:extLst>
              <a:ext uri="{FF2B5EF4-FFF2-40B4-BE49-F238E27FC236}">
                <a16:creationId xmlns:a16="http://schemas.microsoft.com/office/drawing/2014/main" id="{2E962AE9-AE03-48EB-8F26-10C9337A2C0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7" name="Line 137">
            <a:extLst>
              <a:ext uri="{FF2B5EF4-FFF2-40B4-BE49-F238E27FC236}">
                <a16:creationId xmlns:a16="http://schemas.microsoft.com/office/drawing/2014/main" id="{A1D66B7F-61EC-4041-A3CA-553150ADF87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8" name="Line 138">
            <a:extLst>
              <a:ext uri="{FF2B5EF4-FFF2-40B4-BE49-F238E27FC236}">
                <a16:creationId xmlns:a16="http://schemas.microsoft.com/office/drawing/2014/main" id="{B62E31F1-A757-41AF-8AAF-8F2EF1C6055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919" name="Line 139">
            <a:extLst>
              <a:ext uri="{FF2B5EF4-FFF2-40B4-BE49-F238E27FC236}">
                <a16:creationId xmlns:a16="http://schemas.microsoft.com/office/drawing/2014/main" id="{44AC64B1-D270-4474-8DAA-21398397D9D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532813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BIO1_252b">
            <a:extLst>
              <a:ext uri="{FF2B5EF4-FFF2-40B4-BE49-F238E27FC236}">
                <a16:creationId xmlns:a16="http://schemas.microsoft.com/office/drawing/2014/main" id="{A8405E3D-2816-4E0B-AF7C-90F050D8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b="18164"/>
          <a:stretch>
            <a:fillRect/>
          </a:stretch>
        </p:blipFill>
        <p:spPr bwMode="auto">
          <a:xfrm>
            <a:off x="0" y="2565400"/>
            <a:ext cx="9144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BIO1_252b">
            <a:extLst>
              <a:ext uri="{FF2B5EF4-FFF2-40B4-BE49-F238E27FC236}">
                <a16:creationId xmlns:a16="http://schemas.microsoft.com/office/drawing/2014/main" id="{0F4C5CD2-E36F-41C3-AA2B-D9CB9AEA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r="30840" b="83641"/>
          <a:stretch>
            <a:fillRect/>
          </a:stretch>
        </p:blipFill>
        <p:spPr bwMode="auto">
          <a:xfrm>
            <a:off x="2268538" y="692150"/>
            <a:ext cx="46799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D66181-162A-4599-BF22-BF3A6F64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3300"/>
                </a:solidFill>
                <a:latin typeface="Comic Sans MS" panose="030F0702030302020204" pitchFamily="66" charset="0"/>
              </a:rPr>
              <a:t>Transcrição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1FA0BF0-0E25-47D0-B7C1-44368C6F2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pt-BR" altLang="pt-BR">
                <a:latin typeface="Comic Sans MS" panose="030F0702030302020204" pitchFamily="66" charset="0"/>
              </a:rPr>
              <a:t>Processo pelo qual uma molécula de RNA é produzida usando como molde o DNA.</a:t>
            </a:r>
          </a:p>
        </p:txBody>
      </p:sp>
      <p:sp>
        <p:nvSpPr>
          <p:cNvPr id="36868" name="CaixaDeTexto 3">
            <a:extLst>
              <a:ext uri="{FF2B5EF4-FFF2-40B4-BE49-F238E27FC236}">
                <a16:creationId xmlns:a16="http://schemas.microsoft.com/office/drawing/2014/main" id="{61582872-2A92-4B79-8E2E-82DEC861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000375"/>
            <a:ext cx="4532313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OBS: Nos retrovírus ocorre o contrário: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RNA                                DNA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        </a:t>
            </a:r>
            <a:r>
              <a:rPr lang="pt-BR" altLang="pt-BR" sz="1400" b="1">
                <a:solidFill>
                  <a:srgbClr val="C00000"/>
                </a:solidFill>
                <a:latin typeface="Arial" panose="020B0604020202020204" pitchFamily="34" charset="0"/>
              </a:rPr>
              <a:t>Transcriptase Reversa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2429E6F-E616-4B4F-A255-5F1498200359}"/>
              </a:ext>
            </a:extLst>
          </p:cNvPr>
          <p:cNvCxnSpPr/>
          <p:nvPr/>
        </p:nvCxnSpPr>
        <p:spPr>
          <a:xfrm>
            <a:off x="2571736" y="378619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E5C4A790-77B3-4B80-BDEB-8C280BE20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F4EEA9FC-EC8F-4039-8AFB-699E8C32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5BA46014-0B78-44B5-9422-96DF62E7C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4C75A6ED-BF8C-4C19-8082-09C13F9DE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9FEDF6A3-9E75-41CE-81FF-56A0092E8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FBFD3C70-23AD-4F68-9A5C-3CBC67702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AA7860D6-EF09-4CD6-9169-A440AB11D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7" name="Line 10">
            <a:extLst>
              <a:ext uri="{FF2B5EF4-FFF2-40B4-BE49-F238E27FC236}">
                <a16:creationId xmlns:a16="http://schemas.microsoft.com/office/drawing/2014/main" id="{D6A270D8-5D96-4215-B395-435ECE174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8" name="Line 11">
            <a:extLst>
              <a:ext uri="{FF2B5EF4-FFF2-40B4-BE49-F238E27FC236}">
                <a16:creationId xmlns:a16="http://schemas.microsoft.com/office/drawing/2014/main" id="{CF7D5255-F678-423D-B25B-EBE415700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9" name="Line 12">
            <a:extLst>
              <a:ext uri="{FF2B5EF4-FFF2-40B4-BE49-F238E27FC236}">
                <a16:creationId xmlns:a16="http://schemas.microsoft.com/office/drawing/2014/main" id="{8D712FBC-5E0C-42D7-A0D4-D2AAD873C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0" name="Line 13">
            <a:extLst>
              <a:ext uri="{FF2B5EF4-FFF2-40B4-BE49-F238E27FC236}">
                <a16:creationId xmlns:a16="http://schemas.microsoft.com/office/drawing/2014/main" id="{9DB7A28B-8667-4F40-A265-742AAB405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1" name="Line 14">
            <a:extLst>
              <a:ext uri="{FF2B5EF4-FFF2-40B4-BE49-F238E27FC236}">
                <a16:creationId xmlns:a16="http://schemas.microsoft.com/office/drawing/2014/main" id="{42FEBFC0-4A8E-43C0-B190-5FCD1CAB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2" name="Line 15">
            <a:extLst>
              <a:ext uri="{FF2B5EF4-FFF2-40B4-BE49-F238E27FC236}">
                <a16:creationId xmlns:a16="http://schemas.microsoft.com/office/drawing/2014/main" id="{3E35C272-707C-44A1-B62E-FF260F36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3" name="Line 16">
            <a:extLst>
              <a:ext uri="{FF2B5EF4-FFF2-40B4-BE49-F238E27FC236}">
                <a16:creationId xmlns:a16="http://schemas.microsoft.com/office/drawing/2014/main" id="{58A70D46-D287-424F-A17F-2F6972DCC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4" name="Line 17">
            <a:extLst>
              <a:ext uri="{FF2B5EF4-FFF2-40B4-BE49-F238E27FC236}">
                <a16:creationId xmlns:a16="http://schemas.microsoft.com/office/drawing/2014/main" id="{7D6848B7-3F44-42F4-9921-63071D757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5" name="Line 18">
            <a:extLst>
              <a:ext uri="{FF2B5EF4-FFF2-40B4-BE49-F238E27FC236}">
                <a16:creationId xmlns:a16="http://schemas.microsoft.com/office/drawing/2014/main" id="{8FCD75B1-378B-4768-9E3D-CEF06B940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6" name="Line 19">
            <a:extLst>
              <a:ext uri="{FF2B5EF4-FFF2-40B4-BE49-F238E27FC236}">
                <a16:creationId xmlns:a16="http://schemas.microsoft.com/office/drawing/2014/main" id="{16DB5B36-F2EF-4A80-8736-5E81A6370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7" name="Line 20">
            <a:extLst>
              <a:ext uri="{FF2B5EF4-FFF2-40B4-BE49-F238E27FC236}">
                <a16:creationId xmlns:a16="http://schemas.microsoft.com/office/drawing/2014/main" id="{14FAC1FF-6E50-427B-8ACA-F0BEF3AF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8" name="Line 21">
            <a:extLst>
              <a:ext uri="{FF2B5EF4-FFF2-40B4-BE49-F238E27FC236}">
                <a16:creationId xmlns:a16="http://schemas.microsoft.com/office/drawing/2014/main" id="{77A664E3-8EAC-47E8-A704-5DA3AAEB7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9" name="Line 22">
            <a:extLst>
              <a:ext uri="{FF2B5EF4-FFF2-40B4-BE49-F238E27FC236}">
                <a16:creationId xmlns:a16="http://schemas.microsoft.com/office/drawing/2014/main" id="{528CA787-F3FD-45EE-9866-100CFF83E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0" name="Line 23">
            <a:extLst>
              <a:ext uri="{FF2B5EF4-FFF2-40B4-BE49-F238E27FC236}">
                <a16:creationId xmlns:a16="http://schemas.microsoft.com/office/drawing/2014/main" id="{1919A140-6AF3-4A42-81C2-41BEF2098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1" name="Line 24">
            <a:extLst>
              <a:ext uri="{FF2B5EF4-FFF2-40B4-BE49-F238E27FC236}">
                <a16:creationId xmlns:a16="http://schemas.microsoft.com/office/drawing/2014/main" id="{9612CFFE-BE0F-447B-B988-6C55BC360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2" name="Line 25">
            <a:extLst>
              <a:ext uri="{FF2B5EF4-FFF2-40B4-BE49-F238E27FC236}">
                <a16:creationId xmlns:a16="http://schemas.microsoft.com/office/drawing/2014/main" id="{1D365726-0B90-4348-9F0A-9BD344814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3" name="Line 26">
            <a:extLst>
              <a:ext uri="{FF2B5EF4-FFF2-40B4-BE49-F238E27FC236}">
                <a16:creationId xmlns:a16="http://schemas.microsoft.com/office/drawing/2014/main" id="{1A8B6884-FE37-4807-AD0B-D5FBF255F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4" name="Line 27">
            <a:extLst>
              <a:ext uri="{FF2B5EF4-FFF2-40B4-BE49-F238E27FC236}">
                <a16:creationId xmlns:a16="http://schemas.microsoft.com/office/drawing/2014/main" id="{7ABEB859-8C83-4071-9836-9B042301DCA9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1676400" y="1143000"/>
            <a:ext cx="1588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5" name="Line 28">
            <a:extLst>
              <a:ext uri="{FF2B5EF4-FFF2-40B4-BE49-F238E27FC236}">
                <a16:creationId xmlns:a16="http://schemas.microsoft.com/office/drawing/2014/main" id="{A92FAA7C-CF12-4DE4-B14F-57C5F97FD43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6" name="Line 29">
            <a:extLst>
              <a:ext uri="{FF2B5EF4-FFF2-40B4-BE49-F238E27FC236}">
                <a16:creationId xmlns:a16="http://schemas.microsoft.com/office/drawing/2014/main" id="{F82AC3CA-6498-424D-8DC9-9B2E0568D62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7" name="Line 30">
            <a:extLst>
              <a:ext uri="{FF2B5EF4-FFF2-40B4-BE49-F238E27FC236}">
                <a16:creationId xmlns:a16="http://schemas.microsoft.com/office/drawing/2014/main" id="{D6B666DE-3413-46CF-B211-5FDD6D549F7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8" name="Line 31">
            <a:extLst>
              <a:ext uri="{FF2B5EF4-FFF2-40B4-BE49-F238E27FC236}">
                <a16:creationId xmlns:a16="http://schemas.microsoft.com/office/drawing/2014/main" id="{53964C07-E7F5-45D9-BB58-CACCC3BE4B3C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9" name="Line 32">
            <a:extLst>
              <a:ext uri="{FF2B5EF4-FFF2-40B4-BE49-F238E27FC236}">
                <a16:creationId xmlns:a16="http://schemas.microsoft.com/office/drawing/2014/main" id="{12DB95CC-C613-4F5A-BA4E-8D87506D1EA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0" name="Line 33">
            <a:extLst>
              <a:ext uri="{FF2B5EF4-FFF2-40B4-BE49-F238E27FC236}">
                <a16:creationId xmlns:a16="http://schemas.microsoft.com/office/drawing/2014/main" id="{60F12A21-D00C-4DF0-AE61-906612F3270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1" name="Line 34">
            <a:extLst>
              <a:ext uri="{FF2B5EF4-FFF2-40B4-BE49-F238E27FC236}">
                <a16:creationId xmlns:a16="http://schemas.microsoft.com/office/drawing/2014/main" id="{598AF1F5-194D-4009-B4A9-B001C4FFA563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2" name="Line 35">
            <a:extLst>
              <a:ext uri="{FF2B5EF4-FFF2-40B4-BE49-F238E27FC236}">
                <a16:creationId xmlns:a16="http://schemas.microsoft.com/office/drawing/2014/main" id="{1EFC6D5C-725F-4F7D-8B7B-46AD43AD1EE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3" name="Line 36">
            <a:extLst>
              <a:ext uri="{FF2B5EF4-FFF2-40B4-BE49-F238E27FC236}">
                <a16:creationId xmlns:a16="http://schemas.microsoft.com/office/drawing/2014/main" id="{44FDA0AB-F154-47FD-A023-D1D9BC63FB5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4" name="Line 37">
            <a:extLst>
              <a:ext uri="{FF2B5EF4-FFF2-40B4-BE49-F238E27FC236}">
                <a16:creationId xmlns:a16="http://schemas.microsoft.com/office/drawing/2014/main" id="{9B2859C8-0C03-4C8D-9D6C-6084E089156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5" name="Line 38">
            <a:extLst>
              <a:ext uri="{FF2B5EF4-FFF2-40B4-BE49-F238E27FC236}">
                <a16:creationId xmlns:a16="http://schemas.microsoft.com/office/drawing/2014/main" id="{446B6029-9B1D-411D-904C-FE48CAA47DE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1295400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6" name="Line 39">
            <a:extLst>
              <a:ext uri="{FF2B5EF4-FFF2-40B4-BE49-F238E27FC236}">
                <a16:creationId xmlns:a16="http://schemas.microsoft.com/office/drawing/2014/main" id="{E47F1496-64A5-49F6-A497-258FE43C0ECD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5561013" y="1143000"/>
            <a:ext cx="1587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7" name="Line 40">
            <a:extLst>
              <a:ext uri="{FF2B5EF4-FFF2-40B4-BE49-F238E27FC236}">
                <a16:creationId xmlns:a16="http://schemas.microsoft.com/office/drawing/2014/main" id="{CBD51A72-3B2D-4758-A4E3-4D2442652C6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8" name="Line 41">
            <a:extLst>
              <a:ext uri="{FF2B5EF4-FFF2-40B4-BE49-F238E27FC236}">
                <a16:creationId xmlns:a16="http://schemas.microsoft.com/office/drawing/2014/main" id="{9505E14A-4EDF-481E-A17F-E967BBAE86A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29" name="Line 42">
            <a:extLst>
              <a:ext uri="{FF2B5EF4-FFF2-40B4-BE49-F238E27FC236}">
                <a16:creationId xmlns:a16="http://schemas.microsoft.com/office/drawing/2014/main" id="{A443B71A-B6F4-4F87-80EC-8BED2B89FAA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0" name="Line 43">
            <a:extLst>
              <a:ext uri="{FF2B5EF4-FFF2-40B4-BE49-F238E27FC236}">
                <a16:creationId xmlns:a16="http://schemas.microsoft.com/office/drawing/2014/main" id="{17B1CC28-E6BF-42FB-A053-433D35B7931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1" name="Line 44">
            <a:extLst>
              <a:ext uri="{FF2B5EF4-FFF2-40B4-BE49-F238E27FC236}">
                <a16:creationId xmlns:a16="http://schemas.microsoft.com/office/drawing/2014/main" id="{241CC117-B8F5-4383-A7F2-D29EA9D4C3A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2" name="Line 45">
            <a:extLst>
              <a:ext uri="{FF2B5EF4-FFF2-40B4-BE49-F238E27FC236}">
                <a16:creationId xmlns:a16="http://schemas.microsoft.com/office/drawing/2014/main" id="{087CFBC9-6841-4826-957D-20ACF1ACE243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3" name="Line 46">
            <a:extLst>
              <a:ext uri="{FF2B5EF4-FFF2-40B4-BE49-F238E27FC236}">
                <a16:creationId xmlns:a16="http://schemas.microsoft.com/office/drawing/2014/main" id="{980AFB91-6634-44E8-97CA-4D562C42C04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4" name="Line 47">
            <a:extLst>
              <a:ext uri="{FF2B5EF4-FFF2-40B4-BE49-F238E27FC236}">
                <a16:creationId xmlns:a16="http://schemas.microsoft.com/office/drawing/2014/main" id="{ADEA1392-1CF9-4ECF-8485-8C7A718E006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5" name="Line 48">
            <a:extLst>
              <a:ext uri="{FF2B5EF4-FFF2-40B4-BE49-F238E27FC236}">
                <a16:creationId xmlns:a16="http://schemas.microsoft.com/office/drawing/2014/main" id="{B7AECF3F-B50C-4F05-AF2A-70645D5CA53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6" name="Line 49">
            <a:extLst>
              <a:ext uri="{FF2B5EF4-FFF2-40B4-BE49-F238E27FC236}">
                <a16:creationId xmlns:a16="http://schemas.microsoft.com/office/drawing/2014/main" id="{0948B5C5-9472-442F-8FCB-D299F0DBBC3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7" name="Line 50">
            <a:extLst>
              <a:ext uri="{FF2B5EF4-FFF2-40B4-BE49-F238E27FC236}">
                <a16:creationId xmlns:a16="http://schemas.microsoft.com/office/drawing/2014/main" id="{16091ACC-3B7B-41A8-A6DB-E9514C35E35B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5180013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8" name="Line 51">
            <a:extLst>
              <a:ext uri="{FF2B5EF4-FFF2-40B4-BE49-F238E27FC236}">
                <a16:creationId xmlns:a16="http://schemas.microsoft.com/office/drawing/2014/main" id="{B75C857C-5139-463F-AEA7-717359554610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4800600" y="1143000"/>
            <a:ext cx="1588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39" name="Line 52">
            <a:extLst>
              <a:ext uri="{FF2B5EF4-FFF2-40B4-BE49-F238E27FC236}">
                <a16:creationId xmlns:a16="http://schemas.microsoft.com/office/drawing/2014/main" id="{FA0D4858-5441-4E89-98DB-799F606DE36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1371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0" name="Line 53">
            <a:extLst>
              <a:ext uri="{FF2B5EF4-FFF2-40B4-BE49-F238E27FC236}">
                <a16:creationId xmlns:a16="http://schemas.microsoft.com/office/drawing/2014/main" id="{59105163-DF9A-48B6-BE48-F36B1CCA6033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1828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1" name="Line 54">
            <a:extLst>
              <a:ext uri="{FF2B5EF4-FFF2-40B4-BE49-F238E27FC236}">
                <a16:creationId xmlns:a16="http://schemas.microsoft.com/office/drawing/2014/main" id="{203AC17B-F263-459F-92C2-C490C4CD9E2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2286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2" name="Line 55">
            <a:extLst>
              <a:ext uri="{FF2B5EF4-FFF2-40B4-BE49-F238E27FC236}">
                <a16:creationId xmlns:a16="http://schemas.microsoft.com/office/drawing/2014/main" id="{ECFCAE89-9D9F-495A-AF26-010DF87FBBC0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2743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3" name="Line 56">
            <a:extLst>
              <a:ext uri="{FF2B5EF4-FFF2-40B4-BE49-F238E27FC236}">
                <a16:creationId xmlns:a16="http://schemas.microsoft.com/office/drawing/2014/main" id="{5BB4651F-3E5A-458C-A7C3-76F2B90AE21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3200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4" name="Line 57">
            <a:extLst>
              <a:ext uri="{FF2B5EF4-FFF2-40B4-BE49-F238E27FC236}">
                <a16:creationId xmlns:a16="http://schemas.microsoft.com/office/drawing/2014/main" id="{D8B4D7E0-B492-4EBC-9356-1FC74DB1412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3657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5" name="Line 58">
            <a:extLst>
              <a:ext uri="{FF2B5EF4-FFF2-40B4-BE49-F238E27FC236}">
                <a16:creationId xmlns:a16="http://schemas.microsoft.com/office/drawing/2014/main" id="{18C20654-8FC9-48D1-A2B4-B4BB0877A952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4114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6" name="Line 59">
            <a:extLst>
              <a:ext uri="{FF2B5EF4-FFF2-40B4-BE49-F238E27FC236}">
                <a16:creationId xmlns:a16="http://schemas.microsoft.com/office/drawing/2014/main" id="{43E27F59-08EF-41F6-87AB-A1B74CB05EFF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4572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7" name="Line 60">
            <a:extLst>
              <a:ext uri="{FF2B5EF4-FFF2-40B4-BE49-F238E27FC236}">
                <a16:creationId xmlns:a16="http://schemas.microsoft.com/office/drawing/2014/main" id="{5972D237-DEC9-4123-8884-90B7AF1AD30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5029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8" name="Line 61">
            <a:extLst>
              <a:ext uri="{FF2B5EF4-FFF2-40B4-BE49-F238E27FC236}">
                <a16:creationId xmlns:a16="http://schemas.microsoft.com/office/drawing/2014/main" id="{7EC3F106-9121-4364-9D52-C3C1A69DCE36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5486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49" name="Line 62">
            <a:extLst>
              <a:ext uri="{FF2B5EF4-FFF2-40B4-BE49-F238E27FC236}">
                <a16:creationId xmlns:a16="http://schemas.microsoft.com/office/drawing/2014/main" id="{50BD9992-206F-4301-BF9E-831CABDFDEC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4419600" y="5943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0" name="Line 63">
            <a:extLst>
              <a:ext uri="{FF2B5EF4-FFF2-40B4-BE49-F238E27FC236}">
                <a16:creationId xmlns:a16="http://schemas.microsoft.com/office/drawing/2014/main" id="{837F3E28-8D6E-4434-A9B6-EF3E98678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143000"/>
            <a:ext cx="0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1" name="Line 64">
            <a:extLst>
              <a:ext uri="{FF2B5EF4-FFF2-40B4-BE49-F238E27FC236}">
                <a16:creationId xmlns:a16="http://schemas.microsoft.com/office/drawing/2014/main" id="{249F71CF-9284-42CE-9643-663B06644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371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2" name="Line 65">
            <a:extLst>
              <a:ext uri="{FF2B5EF4-FFF2-40B4-BE49-F238E27FC236}">
                <a16:creationId xmlns:a16="http://schemas.microsoft.com/office/drawing/2014/main" id="{6B4A2426-3FF3-482E-BAAC-EF0C3B425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1828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3" name="Line 66">
            <a:extLst>
              <a:ext uri="{FF2B5EF4-FFF2-40B4-BE49-F238E27FC236}">
                <a16:creationId xmlns:a16="http://schemas.microsoft.com/office/drawing/2014/main" id="{C5D0A1FD-19AC-478B-B029-A20E1FE49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2286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4" name="Line 67">
            <a:extLst>
              <a:ext uri="{FF2B5EF4-FFF2-40B4-BE49-F238E27FC236}">
                <a16:creationId xmlns:a16="http://schemas.microsoft.com/office/drawing/2014/main" id="{A305C754-FDBF-47D4-B504-55E198E21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2743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5" name="Line 68">
            <a:extLst>
              <a:ext uri="{FF2B5EF4-FFF2-40B4-BE49-F238E27FC236}">
                <a16:creationId xmlns:a16="http://schemas.microsoft.com/office/drawing/2014/main" id="{657DF8DB-2A09-4354-9BED-41D237928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3200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6" name="Line 69">
            <a:extLst>
              <a:ext uri="{FF2B5EF4-FFF2-40B4-BE49-F238E27FC236}">
                <a16:creationId xmlns:a16="http://schemas.microsoft.com/office/drawing/2014/main" id="{D3EE4BA8-1EE3-47FD-B094-0706FC5C2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3657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7" name="Line 70">
            <a:extLst>
              <a:ext uri="{FF2B5EF4-FFF2-40B4-BE49-F238E27FC236}">
                <a16:creationId xmlns:a16="http://schemas.microsoft.com/office/drawing/2014/main" id="{1FC37662-6095-4E71-ADFF-F240AFEB5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41148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8" name="Line 71">
            <a:extLst>
              <a:ext uri="{FF2B5EF4-FFF2-40B4-BE49-F238E27FC236}">
                <a16:creationId xmlns:a16="http://schemas.microsoft.com/office/drawing/2014/main" id="{94C7332E-BF9E-42F7-BF2A-7AF92AA2E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45720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9" name="Line 72">
            <a:extLst>
              <a:ext uri="{FF2B5EF4-FFF2-40B4-BE49-F238E27FC236}">
                <a16:creationId xmlns:a16="http://schemas.microsoft.com/office/drawing/2014/main" id="{71F21E93-4D9F-4111-8BA4-0A9CBA79B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0292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0" name="Line 73">
            <a:extLst>
              <a:ext uri="{FF2B5EF4-FFF2-40B4-BE49-F238E27FC236}">
                <a16:creationId xmlns:a16="http://schemas.microsoft.com/office/drawing/2014/main" id="{BEC1624A-622E-434C-A2BD-3F8FDDC4D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4864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1" name="Line 74">
            <a:extLst>
              <a:ext uri="{FF2B5EF4-FFF2-40B4-BE49-F238E27FC236}">
                <a16:creationId xmlns:a16="http://schemas.microsoft.com/office/drawing/2014/main" id="{ADAC1C1E-B687-45B7-B9F8-E6C50410E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413" y="5943600"/>
            <a:ext cx="381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2" name="Line 75">
            <a:extLst>
              <a:ext uri="{FF2B5EF4-FFF2-40B4-BE49-F238E27FC236}">
                <a16:creationId xmlns:a16="http://schemas.microsoft.com/office/drawing/2014/main" id="{8513FF99-3A21-474C-858A-84B8BD8DC9A9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7618413" y="1143000"/>
            <a:ext cx="1587" cy="51816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3" name="Line 76">
            <a:extLst>
              <a:ext uri="{FF2B5EF4-FFF2-40B4-BE49-F238E27FC236}">
                <a16:creationId xmlns:a16="http://schemas.microsoft.com/office/drawing/2014/main" id="{D7CCCF17-4855-45C9-A611-1A26FB21DBF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1371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4" name="Line 77">
            <a:extLst>
              <a:ext uri="{FF2B5EF4-FFF2-40B4-BE49-F238E27FC236}">
                <a16:creationId xmlns:a16="http://schemas.microsoft.com/office/drawing/2014/main" id="{B1C71194-5F30-4B07-9223-4FF323010B5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1828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5" name="Line 78">
            <a:extLst>
              <a:ext uri="{FF2B5EF4-FFF2-40B4-BE49-F238E27FC236}">
                <a16:creationId xmlns:a16="http://schemas.microsoft.com/office/drawing/2014/main" id="{015C5D76-5129-4558-8EF4-800C922B7DB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2286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6" name="Line 79">
            <a:extLst>
              <a:ext uri="{FF2B5EF4-FFF2-40B4-BE49-F238E27FC236}">
                <a16:creationId xmlns:a16="http://schemas.microsoft.com/office/drawing/2014/main" id="{700A61DC-D920-4627-B359-1A969D2FA42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2743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7" name="Line 80">
            <a:extLst>
              <a:ext uri="{FF2B5EF4-FFF2-40B4-BE49-F238E27FC236}">
                <a16:creationId xmlns:a16="http://schemas.microsoft.com/office/drawing/2014/main" id="{4E5A9200-CA4A-4B60-9F19-D8B838B1A28B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3200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8" name="Line 81">
            <a:extLst>
              <a:ext uri="{FF2B5EF4-FFF2-40B4-BE49-F238E27FC236}">
                <a16:creationId xmlns:a16="http://schemas.microsoft.com/office/drawing/2014/main" id="{0DB98F92-3A45-4523-8715-ED67EA7B8AA1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3657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69" name="Line 82">
            <a:extLst>
              <a:ext uri="{FF2B5EF4-FFF2-40B4-BE49-F238E27FC236}">
                <a16:creationId xmlns:a16="http://schemas.microsoft.com/office/drawing/2014/main" id="{C50E78CF-8EE6-4B0A-8319-B296250B2AA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41148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0" name="Line 83">
            <a:extLst>
              <a:ext uri="{FF2B5EF4-FFF2-40B4-BE49-F238E27FC236}">
                <a16:creationId xmlns:a16="http://schemas.microsoft.com/office/drawing/2014/main" id="{E322079B-9918-4E8F-9FBC-29D5D8E9C0EB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45720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1" name="Line 84">
            <a:extLst>
              <a:ext uri="{FF2B5EF4-FFF2-40B4-BE49-F238E27FC236}">
                <a16:creationId xmlns:a16="http://schemas.microsoft.com/office/drawing/2014/main" id="{386D6207-1785-4D61-9CA8-B84E76487088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0292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2" name="Line 85">
            <a:extLst>
              <a:ext uri="{FF2B5EF4-FFF2-40B4-BE49-F238E27FC236}">
                <a16:creationId xmlns:a16="http://schemas.microsoft.com/office/drawing/2014/main" id="{3E7C25A9-2242-49C3-A45F-13E100050B8A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4864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3" name="Line 86">
            <a:extLst>
              <a:ext uri="{FF2B5EF4-FFF2-40B4-BE49-F238E27FC236}">
                <a16:creationId xmlns:a16="http://schemas.microsoft.com/office/drawing/2014/main" id="{D918A8FD-28EB-4EBE-BAE7-61A1A683A42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7237413" y="5943600"/>
            <a:ext cx="381000" cy="158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4" name="Line 87">
            <a:extLst>
              <a:ext uri="{FF2B5EF4-FFF2-40B4-BE49-F238E27FC236}">
                <a16:creationId xmlns:a16="http://schemas.microsoft.com/office/drawing/2014/main" id="{FFFB51FF-EC02-45F7-AA31-6BD60BDD3F50}"/>
              </a:ext>
            </a:extLst>
          </p:cNvPr>
          <p:cNvSpPr>
            <a:spLocks noChangeShapeType="1"/>
          </p:cNvSpPr>
          <p:nvPr/>
        </p:nvSpPr>
        <p:spPr bwMode="auto">
          <a:xfrm rot="-10781035">
            <a:off x="8837613" y="1143000"/>
            <a:ext cx="1587" cy="518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5" name="Line 88">
            <a:extLst>
              <a:ext uri="{FF2B5EF4-FFF2-40B4-BE49-F238E27FC236}">
                <a16:creationId xmlns:a16="http://schemas.microsoft.com/office/drawing/2014/main" id="{3A2C8B51-FDCF-4D7F-99E9-AD1A9D90CCE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1371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6" name="Line 89">
            <a:extLst>
              <a:ext uri="{FF2B5EF4-FFF2-40B4-BE49-F238E27FC236}">
                <a16:creationId xmlns:a16="http://schemas.microsoft.com/office/drawing/2014/main" id="{FBBE3291-A2CD-4752-8AFE-E4EE9C1290C4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1828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7" name="Line 90">
            <a:extLst>
              <a:ext uri="{FF2B5EF4-FFF2-40B4-BE49-F238E27FC236}">
                <a16:creationId xmlns:a16="http://schemas.microsoft.com/office/drawing/2014/main" id="{B22B8226-39BC-408E-8C2F-A4D76B13D06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2286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8" name="Line 91">
            <a:extLst>
              <a:ext uri="{FF2B5EF4-FFF2-40B4-BE49-F238E27FC236}">
                <a16:creationId xmlns:a16="http://schemas.microsoft.com/office/drawing/2014/main" id="{B33B6545-C63A-4D4C-9F4C-1FA658137D4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2743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79" name="Line 92">
            <a:extLst>
              <a:ext uri="{FF2B5EF4-FFF2-40B4-BE49-F238E27FC236}">
                <a16:creationId xmlns:a16="http://schemas.microsoft.com/office/drawing/2014/main" id="{316026EB-BEF1-40BE-ABE9-856CA5185CF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3200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0" name="Line 93">
            <a:extLst>
              <a:ext uri="{FF2B5EF4-FFF2-40B4-BE49-F238E27FC236}">
                <a16:creationId xmlns:a16="http://schemas.microsoft.com/office/drawing/2014/main" id="{8C6A1A54-CA32-4E02-A84C-B50A8A62EF57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3657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1" name="Line 94">
            <a:extLst>
              <a:ext uri="{FF2B5EF4-FFF2-40B4-BE49-F238E27FC236}">
                <a16:creationId xmlns:a16="http://schemas.microsoft.com/office/drawing/2014/main" id="{55A4C56E-8214-4F30-B0AC-CE4D749263E9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41148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2" name="Line 95">
            <a:extLst>
              <a:ext uri="{FF2B5EF4-FFF2-40B4-BE49-F238E27FC236}">
                <a16:creationId xmlns:a16="http://schemas.microsoft.com/office/drawing/2014/main" id="{9A2F012C-F671-44CC-BEF1-BA6F314FE39D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45720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3" name="Line 96">
            <a:extLst>
              <a:ext uri="{FF2B5EF4-FFF2-40B4-BE49-F238E27FC236}">
                <a16:creationId xmlns:a16="http://schemas.microsoft.com/office/drawing/2014/main" id="{E2132F4C-7F93-4AEA-AF46-72B491EF8B8E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50292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4" name="Line 97">
            <a:extLst>
              <a:ext uri="{FF2B5EF4-FFF2-40B4-BE49-F238E27FC236}">
                <a16:creationId xmlns:a16="http://schemas.microsoft.com/office/drawing/2014/main" id="{CB3AF758-52E7-4D82-B135-FA4DDEB16242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54864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5" name="Line 98">
            <a:extLst>
              <a:ext uri="{FF2B5EF4-FFF2-40B4-BE49-F238E27FC236}">
                <a16:creationId xmlns:a16="http://schemas.microsoft.com/office/drawing/2014/main" id="{DCDDDDC6-724B-407C-B760-B1D9BBD4DE35}"/>
              </a:ext>
            </a:extLst>
          </p:cNvPr>
          <p:cNvSpPr>
            <a:spLocks noChangeShapeType="1"/>
          </p:cNvSpPr>
          <p:nvPr/>
        </p:nvSpPr>
        <p:spPr bwMode="auto">
          <a:xfrm rot="10769881">
            <a:off x="8456613" y="5943600"/>
            <a:ext cx="381000" cy="1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86" name="AutoShape 99">
            <a:extLst>
              <a:ext uri="{FF2B5EF4-FFF2-40B4-BE49-F238E27FC236}">
                <a16:creationId xmlns:a16="http://schemas.microsoft.com/office/drawing/2014/main" id="{84EC5213-11AC-4C89-B6BC-F5861FD2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7987" name="AutoShape 100">
            <a:extLst>
              <a:ext uri="{FF2B5EF4-FFF2-40B4-BE49-F238E27FC236}">
                <a16:creationId xmlns:a16="http://schemas.microsoft.com/office/drawing/2014/main" id="{25A21482-9606-446B-9A19-098461FA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33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7988" name="Text Box 101">
            <a:extLst>
              <a:ext uri="{FF2B5EF4-FFF2-40B4-BE49-F238E27FC236}">
                <a16:creationId xmlns:a16="http://schemas.microsoft.com/office/drawing/2014/main" id="{C6B776CE-A1C1-42E1-9819-4F77BDEE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1119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37989" name="Text Box 102">
            <a:extLst>
              <a:ext uri="{FF2B5EF4-FFF2-40B4-BE49-F238E27FC236}">
                <a16:creationId xmlns:a16="http://schemas.microsoft.com/office/drawing/2014/main" id="{51F39CD4-2D6F-4F3C-A572-7E17E464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"/>
            <a:ext cx="2124075" cy="519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Transcrição</a:t>
            </a:r>
          </a:p>
        </p:txBody>
      </p:sp>
      <p:sp>
        <p:nvSpPr>
          <p:cNvPr id="37990" name="Text Box 103">
            <a:extLst>
              <a:ext uri="{FF2B5EF4-FFF2-40B4-BE49-F238E27FC236}">
                <a16:creationId xmlns:a16="http://schemas.microsoft.com/office/drawing/2014/main" id="{CA2DD45A-859A-409A-BE94-420B60CA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"/>
            <a:ext cx="1119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37991" name="Text Box 104">
            <a:extLst>
              <a:ext uri="{FF2B5EF4-FFF2-40B4-BE49-F238E27FC236}">
                <a16:creationId xmlns:a16="http://schemas.microsoft.com/office/drawing/2014/main" id="{0E5F4ABF-05CB-4A5D-9D4F-608851DA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33400"/>
            <a:ext cx="103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RNA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BIO1_254b">
            <a:extLst>
              <a:ext uri="{FF2B5EF4-FFF2-40B4-BE49-F238E27FC236}">
                <a16:creationId xmlns:a16="http://schemas.microsoft.com/office/drawing/2014/main" id="{0728C766-BAF8-41B6-A01E-58C95E8C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r="64966" b="18350"/>
          <a:stretch>
            <a:fillRect/>
          </a:stretch>
        </p:blipFill>
        <p:spPr bwMode="auto">
          <a:xfrm>
            <a:off x="2484438" y="1068388"/>
            <a:ext cx="34909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BIO1_254b">
            <a:extLst>
              <a:ext uri="{FF2B5EF4-FFF2-40B4-BE49-F238E27FC236}">
                <a16:creationId xmlns:a16="http://schemas.microsoft.com/office/drawing/2014/main" id="{1477038A-8236-4A1D-AB88-926E3963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r="28490" b="83498"/>
          <a:stretch>
            <a:fillRect/>
          </a:stretch>
        </p:blipFill>
        <p:spPr bwMode="auto">
          <a:xfrm>
            <a:off x="1763713" y="0"/>
            <a:ext cx="5616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 descr="BIO1_254b">
            <a:extLst>
              <a:ext uri="{FF2B5EF4-FFF2-40B4-BE49-F238E27FC236}">
                <a16:creationId xmlns:a16="http://schemas.microsoft.com/office/drawing/2014/main" id="{E12025E5-A067-45AE-B270-1664BEF7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23932" b="18350"/>
          <a:stretch>
            <a:fillRect/>
          </a:stretch>
        </p:blipFill>
        <p:spPr bwMode="auto">
          <a:xfrm>
            <a:off x="1258888" y="3716338"/>
            <a:ext cx="71278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9D5992-2757-4D00-A601-C9C62893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Comic Sans MS" panose="030F0702030302020204" pitchFamily="66" charset="0"/>
              </a:rPr>
              <a:t>Tradução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DFD6C0B-61A7-4AE1-A762-033E0CA01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>
                <a:latin typeface="Comic Sans MS" pitchFamily="66" charset="0"/>
              </a:rPr>
              <a:t>Também chamada 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síntese de proteínas</a:t>
            </a:r>
          </a:p>
          <a:p>
            <a:pPr algn="just" eaLnBrk="1" hangingPunct="1">
              <a:defRPr/>
            </a:pPr>
            <a:endParaRPr lang="pt-BR">
              <a:latin typeface="Comic Sans MS" pitchFamily="66" charset="0"/>
            </a:endParaRPr>
          </a:p>
          <a:p>
            <a:pPr algn="just" eaLnBrk="1" hangingPunct="1">
              <a:defRPr/>
            </a:pPr>
            <a:r>
              <a:rPr lang="pt-BR">
                <a:latin typeface="Comic Sans MS" pitchFamily="66" charset="0"/>
              </a:rPr>
              <a:t>Quando o RNAm chega ao citoplasma ele se associa ao ribossomo. Após essa associação os RNAt levam os aminoácidos, que serão ligados, formando assim a proteína.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216971CC-6B39-43CC-BF16-34969EE4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b="1"/>
              <a:t>Tipos de Ácidos Nucléicos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id="{55EED50A-60CD-412D-AD23-3CFB6E8785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1219200"/>
            <a:ext cx="4141787" cy="4937125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Nos seres vivos, há dois tipos de ácidos nucléicos: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pt-BR" altLang="pt-BR"/>
          </a:p>
          <a:p>
            <a:pPr eaLnBrk="1" hangingPunct="1"/>
            <a:r>
              <a:rPr lang="pt-BR" altLang="pt-BR" b="1">
                <a:solidFill>
                  <a:srgbClr val="C00000"/>
                </a:solidFill>
              </a:rPr>
              <a:t>DNA </a:t>
            </a:r>
            <a:r>
              <a:rPr lang="pt-BR" altLang="pt-BR" b="1"/>
              <a:t>ou</a:t>
            </a:r>
            <a:r>
              <a:rPr lang="pt-BR" altLang="pt-BR" b="1">
                <a:solidFill>
                  <a:srgbClr val="C00000"/>
                </a:solidFill>
              </a:rPr>
              <a:t>  ADN</a:t>
            </a:r>
          </a:p>
          <a:p>
            <a:pPr lvl="1" eaLnBrk="1" hangingPunct="1"/>
            <a:r>
              <a:rPr lang="pt-BR" altLang="pt-BR"/>
              <a:t>Ácido desoxirribonucléico 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endParaRPr lang="pt-BR" altLang="pt-BR"/>
          </a:p>
          <a:p>
            <a:pPr eaLnBrk="1" hangingPunct="1"/>
            <a:r>
              <a:rPr lang="pt-BR" altLang="pt-BR" b="1">
                <a:solidFill>
                  <a:srgbClr val="C00000"/>
                </a:solidFill>
              </a:rPr>
              <a:t>RNA </a:t>
            </a:r>
            <a:r>
              <a:rPr lang="pt-BR" altLang="pt-BR" b="1"/>
              <a:t>ou</a:t>
            </a:r>
            <a:r>
              <a:rPr lang="pt-BR" altLang="pt-BR" b="1">
                <a:solidFill>
                  <a:srgbClr val="C00000"/>
                </a:solidFill>
              </a:rPr>
              <a:t> ARN</a:t>
            </a:r>
          </a:p>
          <a:p>
            <a:pPr lvl="1" eaLnBrk="1" hangingPunct="1"/>
            <a:r>
              <a:rPr lang="pt-BR" altLang="pt-BR"/>
              <a:t>Ácido ribonucléico</a:t>
            </a:r>
          </a:p>
        </p:txBody>
      </p:sp>
      <p:sp>
        <p:nvSpPr>
          <p:cNvPr id="12292" name="Espaço Reservado para Conteúdo 4">
            <a:extLst>
              <a:ext uri="{FF2B5EF4-FFF2-40B4-BE49-F238E27FC236}">
                <a16:creationId xmlns:a16="http://schemas.microsoft.com/office/drawing/2014/main" id="{35889332-BA56-451D-A205-B8226F3755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2293" name="Picture 6" descr="http://www.algosobre.com.br/images/stories/biologia/dna_rna.jpg">
            <a:extLst>
              <a:ext uri="{FF2B5EF4-FFF2-40B4-BE49-F238E27FC236}">
                <a16:creationId xmlns:a16="http://schemas.microsoft.com/office/drawing/2014/main" id="{A379C8AA-F2ED-4233-B9FC-7716DE09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285875"/>
            <a:ext cx="4587875" cy="5429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093825B-6F92-4A15-82D6-ABC0665AF40E}"/>
              </a:ext>
            </a:extLst>
          </p:cNvPr>
          <p:cNvCxnSpPr/>
          <p:nvPr/>
        </p:nvCxnSpPr>
        <p:spPr>
          <a:xfrm>
            <a:off x="5000628" y="5072074"/>
            <a:ext cx="50006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08130BF-ADF9-401A-8BFB-17FB6E26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5038725" cy="11430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00FF"/>
                </a:solidFill>
                <a:latin typeface="Comic Sans MS" panose="030F0702030302020204" pitchFamily="66" charset="0"/>
              </a:rPr>
              <a:t>RNA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0BCA0C6-22CA-4209-B468-0E8016DE9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7772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latin typeface="Comic Sans MS" pitchFamily="66" charset="0"/>
              </a:rPr>
              <a:t>Ácido Ribonucléico</a:t>
            </a:r>
          </a:p>
          <a:p>
            <a:pPr eaLnBrk="1" hangingPunct="1">
              <a:defRPr/>
            </a:pPr>
            <a:r>
              <a:rPr lang="pt-BR" b="1">
                <a:latin typeface="Comic Sans MS" pitchFamily="66" charset="0"/>
              </a:rPr>
              <a:t>Molécula de 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fita simples</a:t>
            </a:r>
          </a:p>
          <a:p>
            <a:pPr eaLnBrk="1" hangingPunct="1">
              <a:defRPr/>
            </a:pPr>
            <a:endParaRPr lang="pt-BR" b="1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pt-BR" b="1">
                <a:latin typeface="Comic Sans MS" pitchFamily="66" charset="0"/>
              </a:rPr>
              <a:t>É dividido em: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b="1">
                <a:latin typeface="Comic Sans MS" pitchFamily="66" charset="0"/>
              </a:rPr>
              <a:t> RNA mensageiro (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RNAm</a:t>
            </a:r>
            <a:r>
              <a:rPr lang="pt-BR" b="1">
                <a:latin typeface="Comic Sans MS" pitchFamily="66" charset="0"/>
              </a:rPr>
              <a:t>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b="1">
                <a:latin typeface="Comic Sans MS" pitchFamily="66" charset="0"/>
              </a:rPr>
              <a:t> RNA transportador (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RNAt</a:t>
            </a:r>
            <a:r>
              <a:rPr lang="pt-BR" b="1">
                <a:latin typeface="Comic Sans MS" pitchFamily="66" charset="0"/>
              </a:rPr>
              <a:t>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b="1">
                <a:latin typeface="Comic Sans MS" pitchFamily="66" charset="0"/>
              </a:rPr>
              <a:t> RNA ribossômico (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RNAr</a:t>
            </a:r>
            <a:r>
              <a:rPr lang="pt-BR" b="1">
                <a:latin typeface="Comic Sans MS" pitchFamily="66" charset="0"/>
              </a:rPr>
              <a:t>)</a:t>
            </a:r>
          </a:p>
        </p:txBody>
      </p:sp>
      <p:pic>
        <p:nvPicPr>
          <p:cNvPr id="40964" name="Picture 5" descr="traducao">
            <a:extLst>
              <a:ext uri="{FF2B5EF4-FFF2-40B4-BE49-F238E27FC236}">
                <a16:creationId xmlns:a16="http://schemas.microsoft.com/office/drawing/2014/main" id="{99B685DB-22F7-46D7-B35A-74C1E9FF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1151354-5CD7-46D7-B211-2BF221F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00FF"/>
                </a:solidFill>
                <a:latin typeface="Comic Sans MS" panose="030F0702030302020204" pitchFamily="66" charset="0"/>
              </a:rPr>
              <a:t>RNA</a:t>
            </a:r>
            <a:r>
              <a:rPr lang="pt-BR" altLang="pt-BR" b="1" baseline="-25000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062F81-9282-4BEA-BF38-AB4EC83F9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Leva a informação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 da seqüência protéica a ser formada do núcleo para o citoplasma, onde ocorre 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tradução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. Ele contém uma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seqüência de trincas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 correspondente a uma das fitas do DNA. </a:t>
            </a:r>
          </a:p>
          <a:p>
            <a:pPr algn="just" eaLnBrk="1" hangingPunct="1">
              <a:buFontTx/>
              <a:buNone/>
              <a:defRPr/>
            </a:pPr>
            <a:endParaRPr lang="pt-BR" sz="2800" b="1" dirty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Cada </a:t>
            </a:r>
            <a:r>
              <a:rPr lang="pt-BR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trinca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 (três nucleotídeos) no </a:t>
            </a:r>
            <a:r>
              <a:rPr lang="pt-BR" sz="2800" b="1" dirty="0" err="1">
                <a:latin typeface="Comic Sans MS" pitchFamily="66" charset="0"/>
                <a:cs typeface="Times New Roman" pitchFamily="18" charset="0"/>
              </a:rPr>
              <a:t>RNAm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 é denominada </a:t>
            </a: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códon</a:t>
            </a:r>
            <a:r>
              <a:rPr lang="pt-BR" sz="2800" b="1" dirty="0">
                <a:latin typeface="Comic Sans MS" pitchFamily="66" charset="0"/>
                <a:cs typeface="Times New Roman" pitchFamily="18" charset="0"/>
              </a:rPr>
              <a:t> e corresponde a um aminoácido na proteína que irá se formar</a:t>
            </a:r>
            <a:endParaRPr lang="pt-B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>
            <a:extLst>
              <a:ext uri="{FF2B5EF4-FFF2-40B4-BE49-F238E27FC236}">
                <a16:creationId xmlns:a16="http://schemas.microsoft.com/office/drawing/2014/main" id="{8A69CB4D-0CC0-49B0-86B6-AA6E489D2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91000"/>
            <a:ext cx="74676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631B7459-33CE-44CB-A29E-92FC56548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609D862D-DF13-48C2-AA39-AFFDAD043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283A3C12-A558-4C30-B561-D53D7FD1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4968AEEF-D8D5-4D61-9C16-3C3F7BB24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95F9F864-09B5-438F-95E1-5D6E7C1BD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6729ADBB-99A7-4DCB-9F6A-FDB0BAC02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EB13088F-187F-44FE-9D60-D4A13B094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8DFCCD6B-CD20-43E5-9044-F57EEA2E5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id="{8C37387B-E1A9-4CE1-A76A-A8DBE6BF0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id="{EC492EE5-482D-4142-A270-65CFABB07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id="{7278586D-DE63-4B32-898D-773CC8E2D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id="{203DC97D-AD21-44E9-BFD6-54205B1FD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699B3021-AF02-40CC-B833-BB30EB85F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29095BA5-232B-4130-9F6A-F1EB4FF17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4E57C32D-EB8D-4CCB-A603-BB55248F4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FC900DE6-4FDC-4F25-BCB1-16EE65AD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E6743AFE-E576-407C-BEB8-C755D795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id="{70FB549D-6642-475E-8478-A415DDDF0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9" name="Line 21">
            <a:extLst>
              <a:ext uri="{FF2B5EF4-FFF2-40B4-BE49-F238E27FC236}">
                <a16:creationId xmlns:a16="http://schemas.microsoft.com/office/drawing/2014/main" id="{CCE1A57B-A610-4F0A-A338-B32ABABAD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3ECDF204-773E-48F2-BA13-8D515C2B7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1" name="Line 23">
            <a:extLst>
              <a:ext uri="{FF2B5EF4-FFF2-40B4-BE49-F238E27FC236}">
                <a16:creationId xmlns:a16="http://schemas.microsoft.com/office/drawing/2014/main" id="{CB468CE8-55EC-4F01-A4E3-C7CA6A40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810000"/>
            <a:ext cx="0" cy="381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32" name="AutoShape 24">
            <a:extLst>
              <a:ext uri="{FF2B5EF4-FFF2-40B4-BE49-F238E27FC236}">
                <a16:creationId xmlns:a16="http://schemas.microsoft.com/office/drawing/2014/main" id="{6510E5E5-FF64-4560-B762-DD1849E00461}"/>
              </a:ext>
            </a:extLst>
          </p:cNvPr>
          <p:cNvSpPr>
            <a:spLocks/>
          </p:cNvSpPr>
          <p:nvPr/>
        </p:nvSpPr>
        <p:spPr bwMode="auto">
          <a:xfrm rot="-5484072">
            <a:off x="11430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3" name="AutoShape 25">
            <a:extLst>
              <a:ext uri="{FF2B5EF4-FFF2-40B4-BE49-F238E27FC236}">
                <a16:creationId xmlns:a16="http://schemas.microsoft.com/office/drawing/2014/main" id="{C54651F6-169B-4D2D-BC7D-A9304CB53DFF}"/>
              </a:ext>
            </a:extLst>
          </p:cNvPr>
          <p:cNvSpPr>
            <a:spLocks/>
          </p:cNvSpPr>
          <p:nvPr/>
        </p:nvSpPr>
        <p:spPr bwMode="auto">
          <a:xfrm rot="-5484072">
            <a:off x="22860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4" name="AutoShape 27">
            <a:extLst>
              <a:ext uri="{FF2B5EF4-FFF2-40B4-BE49-F238E27FC236}">
                <a16:creationId xmlns:a16="http://schemas.microsoft.com/office/drawing/2014/main" id="{0E10CF04-5874-428B-BBA6-E653CB1A7F5F}"/>
              </a:ext>
            </a:extLst>
          </p:cNvPr>
          <p:cNvSpPr>
            <a:spLocks/>
          </p:cNvSpPr>
          <p:nvPr/>
        </p:nvSpPr>
        <p:spPr bwMode="auto">
          <a:xfrm rot="-5484072">
            <a:off x="33528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5" name="AutoShape 28">
            <a:extLst>
              <a:ext uri="{FF2B5EF4-FFF2-40B4-BE49-F238E27FC236}">
                <a16:creationId xmlns:a16="http://schemas.microsoft.com/office/drawing/2014/main" id="{D5205867-9D89-42DF-B835-2E6F340E948D}"/>
              </a:ext>
            </a:extLst>
          </p:cNvPr>
          <p:cNvSpPr>
            <a:spLocks/>
          </p:cNvSpPr>
          <p:nvPr/>
        </p:nvSpPr>
        <p:spPr bwMode="auto">
          <a:xfrm rot="-5484072">
            <a:off x="44196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6" name="AutoShape 29">
            <a:extLst>
              <a:ext uri="{FF2B5EF4-FFF2-40B4-BE49-F238E27FC236}">
                <a16:creationId xmlns:a16="http://schemas.microsoft.com/office/drawing/2014/main" id="{0F120D5F-0F9E-4BDB-9150-0E6A37CA9619}"/>
              </a:ext>
            </a:extLst>
          </p:cNvPr>
          <p:cNvSpPr>
            <a:spLocks/>
          </p:cNvSpPr>
          <p:nvPr/>
        </p:nvSpPr>
        <p:spPr bwMode="auto">
          <a:xfrm rot="-5484072">
            <a:off x="54102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7" name="AutoShape 30">
            <a:extLst>
              <a:ext uri="{FF2B5EF4-FFF2-40B4-BE49-F238E27FC236}">
                <a16:creationId xmlns:a16="http://schemas.microsoft.com/office/drawing/2014/main" id="{C26EDBE7-A9E6-4BA2-9843-60113711F7E8}"/>
              </a:ext>
            </a:extLst>
          </p:cNvPr>
          <p:cNvSpPr>
            <a:spLocks/>
          </p:cNvSpPr>
          <p:nvPr/>
        </p:nvSpPr>
        <p:spPr bwMode="auto">
          <a:xfrm rot="-5484072">
            <a:off x="64770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8" name="AutoShape 31">
            <a:extLst>
              <a:ext uri="{FF2B5EF4-FFF2-40B4-BE49-F238E27FC236}">
                <a16:creationId xmlns:a16="http://schemas.microsoft.com/office/drawing/2014/main" id="{41AAB75B-B2CA-42BA-A82E-20AA06BC31D3}"/>
              </a:ext>
            </a:extLst>
          </p:cNvPr>
          <p:cNvSpPr>
            <a:spLocks/>
          </p:cNvSpPr>
          <p:nvPr/>
        </p:nvSpPr>
        <p:spPr bwMode="auto">
          <a:xfrm rot="-5484072">
            <a:off x="7620000" y="4038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3039" name="Text Box 32">
            <a:extLst>
              <a:ext uri="{FF2B5EF4-FFF2-40B4-BE49-F238E27FC236}">
                <a16:creationId xmlns:a16="http://schemas.microsoft.com/office/drawing/2014/main" id="{0EA3189D-D684-4413-AB58-FF5DCE03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81184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800">
                <a:latin typeface="Comic Sans MS" panose="030F0702030302020204" pitchFamily="66" charset="0"/>
              </a:rPr>
              <a:t>1 códon </a:t>
            </a:r>
            <a:r>
              <a:rPr lang="pt-BR" altLang="pt-BR" sz="3800">
                <a:latin typeface="Comic Sans MS" panose="030F0702030302020204" pitchFamily="66" charset="0"/>
                <a:sym typeface="Wingdings" panose="05000000000000000000" pitchFamily="2" charset="2"/>
              </a:rPr>
              <a:t> 3 nucleotídeos no RNAm</a:t>
            </a:r>
            <a:endParaRPr lang="pt-BR" altLang="pt-BR" sz="3800">
              <a:latin typeface="Comic Sans MS" panose="030F0702030302020204" pitchFamily="66" charset="0"/>
            </a:endParaRPr>
          </a:p>
        </p:txBody>
      </p:sp>
      <p:sp>
        <p:nvSpPr>
          <p:cNvPr id="43040" name="Text Box 33">
            <a:extLst>
              <a:ext uri="{FF2B5EF4-FFF2-40B4-BE49-F238E27FC236}">
                <a16:creationId xmlns:a16="http://schemas.microsoft.com/office/drawing/2014/main" id="{36ED595C-74BA-4F79-994C-698ABED5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81600"/>
            <a:ext cx="6629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800">
                <a:latin typeface="Comic Sans MS" panose="030F0702030302020204" pitchFamily="66" charset="0"/>
              </a:rPr>
              <a:t>7 códons </a:t>
            </a:r>
            <a:r>
              <a:rPr lang="pt-BR" altLang="pt-BR" sz="3800">
                <a:latin typeface="Comic Sans MS" panose="030F0702030302020204" pitchFamily="66" charset="0"/>
                <a:sym typeface="Wingdings" panose="05000000000000000000" pitchFamily="2" charset="2"/>
              </a:rPr>
              <a:t> 21 nucleotídeos</a:t>
            </a:r>
            <a:endParaRPr lang="pt-BR" altLang="pt-BR" sz="3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rotei46">
            <a:extLst>
              <a:ext uri="{FF2B5EF4-FFF2-40B4-BE49-F238E27FC236}">
                <a16:creationId xmlns:a16="http://schemas.microsoft.com/office/drawing/2014/main" id="{E00FE834-468C-4E3B-9F7D-E2BCB453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33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>
            <a:extLst>
              <a:ext uri="{FF2B5EF4-FFF2-40B4-BE49-F238E27FC236}">
                <a16:creationId xmlns:a16="http://schemas.microsoft.com/office/drawing/2014/main" id="{FE4E22D4-80D6-4062-B619-EB0B8AC7B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3340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Comic Sans MS" panose="030F0702030302020204" pitchFamily="66" charset="0"/>
              </a:rPr>
              <a:t>O código genético "padrão"</a:t>
            </a: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751550BE-03B3-4B72-987B-5F679A20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5334000" cy="3365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Comic Sans MS" panose="030F0702030302020204" pitchFamily="66" charset="0"/>
              </a:rPr>
              <a:t>AUG é também sinal de iniciação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66DDF7C0-5C49-4AF1-8728-F1258B47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600"/>
            <a:ext cx="3429000" cy="1920875"/>
          </a:xfrm>
          <a:prstGeom prst="rect">
            <a:avLst/>
          </a:prstGeom>
          <a:solidFill>
            <a:srgbClr val="CCF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O código é "degenerado": três aminoácidos, Arg, Leu, Ser, tem seis códons; outros tem 3 ou 4 códons; apenas Met tem um único códon</a:t>
            </a: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58F04C22-6BE6-41FA-B7FE-86337A6F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0"/>
            <a:ext cx="34290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Aparentemente, o código evoluiu para minimizar o efeito deletério</a:t>
            </a:r>
            <a:r>
              <a:rPr lang="pt-BR" altLang="pt-BR" sz="1800">
                <a:latin typeface="Comic Sans MS" panose="030F0702030302020204" pitchFamily="66" charset="0"/>
              </a:rPr>
              <a:t> </a:t>
            </a:r>
            <a:r>
              <a:rPr lang="pt-BR" altLang="pt-BR" sz="2000">
                <a:latin typeface="Comic Sans MS" panose="030F0702030302020204" pitchFamily="66" charset="0"/>
              </a:rPr>
              <a:t>de mutações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4C9F68C-6BF8-40DA-811C-2BAD01E8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36349" r="43600" b="41786"/>
          <a:stretch>
            <a:fillRect/>
          </a:stretch>
        </p:blipFill>
        <p:spPr bwMode="auto">
          <a:xfrm>
            <a:off x="0" y="836613"/>
            <a:ext cx="870108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EECD82-57F8-4119-B3BE-4C9D21991299}"/>
              </a:ext>
            </a:extLst>
          </p:cNvPr>
          <p:cNvSpPr/>
          <p:nvPr/>
        </p:nvSpPr>
        <p:spPr>
          <a:xfrm>
            <a:off x="2195513" y="260350"/>
            <a:ext cx="44640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CÓDIGO GENÉTICO 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060" name="Retângulo 3">
            <a:extLst>
              <a:ext uri="{FF2B5EF4-FFF2-40B4-BE49-F238E27FC236}">
                <a16:creationId xmlns:a16="http://schemas.microsoft.com/office/drawing/2014/main" id="{45842BA1-E6B9-40F6-AB23-74CCFEF5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133600"/>
            <a:ext cx="360362" cy="1008063"/>
          </a:xfrm>
          <a:prstGeom prst="rect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5061" name="Retângulo 4">
            <a:extLst>
              <a:ext uri="{FF2B5EF4-FFF2-40B4-BE49-F238E27FC236}">
                <a16:creationId xmlns:a16="http://schemas.microsoft.com/office/drawing/2014/main" id="{B7E3CDB2-5917-4F95-8D38-98F00129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1700213"/>
            <a:ext cx="433387" cy="1439862"/>
          </a:xfrm>
          <a:prstGeom prst="rect">
            <a:avLst/>
          </a:prstGeom>
          <a:noFill/>
          <a:ln w="41275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41D2053-3C8F-4ECD-8327-2F1BCEFC89D4}"/>
              </a:ext>
            </a:extLst>
          </p:cNvPr>
          <p:cNvSpPr/>
          <p:nvPr/>
        </p:nvSpPr>
        <p:spPr>
          <a:xfrm>
            <a:off x="6000750" y="3786188"/>
            <a:ext cx="2700338" cy="2554287"/>
          </a:xfrm>
          <a:prstGeom prst="rect">
            <a:avLst/>
          </a:prstGeom>
          <a:ln w="666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CÓDONS DE FINALIZAÇÃO: </a:t>
            </a:r>
          </a:p>
          <a:p>
            <a:pPr algn="ctr" eaLnBrk="1" hangingPunct="1">
              <a:defRPr/>
            </a:pPr>
            <a:r>
              <a:rPr lang="pt-PT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UAA,UGA e UAG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que indicam à célula que a sequência de aminoácidos destinada àquela proteína acaba ali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50D887-7AD7-4B6A-972E-36EAC1EF8051}"/>
              </a:ext>
            </a:extLst>
          </p:cNvPr>
          <p:cNvSpPr/>
          <p:nvPr/>
        </p:nvSpPr>
        <p:spPr>
          <a:xfrm>
            <a:off x="214313" y="3786188"/>
            <a:ext cx="4681537" cy="175418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CÓDON DE INICIAÇÃO </a:t>
            </a:r>
            <a:r>
              <a:rPr lang="pt-P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AUG: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indica que a sequência de aminoácidos da proteína começa a ser codificada ali.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codifica o aminoácido </a:t>
            </a:r>
            <a:r>
              <a:rPr lang="pt-P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Metionina (Met)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 forma que </a:t>
            </a:r>
            <a:r>
              <a:rPr lang="pt-P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todas as proteínas começam com o aminoácido Met.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icb.ufmg.br/lbcd/grupo6/genetic-code.gif">
            <a:extLst>
              <a:ext uri="{FF2B5EF4-FFF2-40B4-BE49-F238E27FC236}">
                <a16:creationId xmlns:a16="http://schemas.microsoft.com/office/drawing/2014/main" id="{3E94413D-5B43-461C-98C5-64541AA4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4716"/>
          <a:stretch>
            <a:fillRect/>
          </a:stretch>
        </p:blipFill>
        <p:spPr bwMode="auto">
          <a:xfrm>
            <a:off x="482600" y="404813"/>
            <a:ext cx="718502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310C2DE-3213-4EB4-AC4E-BDDBC2976716}"/>
              </a:ext>
            </a:extLst>
          </p:cNvPr>
          <p:cNvSpPr/>
          <p:nvPr/>
        </p:nvSpPr>
        <p:spPr>
          <a:xfrm rot="19006827">
            <a:off x="1835160" y="3491779"/>
            <a:ext cx="819968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CÓDIGO GENÉTICO DEGENERADO </a:t>
            </a:r>
            <a:endParaRPr lang="pt-B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7F28FD-BA78-4CDF-8DE3-258771FB4D8B}"/>
              </a:ext>
            </a:extLst>
          </p:cNvPr>
          <p:cNvSpPr/>
          <p:nvPr/>
        </p:nvSpPr>
        <p:spPr>
          <a:xfrm>
            <a:off x="611188" y="3284538"/>
            <a:ext cx="4032250" cy="3397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aminoácidos com quatro códons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2303235-5645-4266-B907-018762F6A310}"/>
              </a:ext>
            </a:extLst>
          </p:cNvPr>
          <p:cNvSpPr/>
          <p:nvPr/>
        </p:nvSpPr>
        <p:spPr>
          <a:xfrm>
            <a:off x="468313" y="4868863"/>
            <a:ext cx="3317875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aminoácidos com seis códons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E6AACF5-120D-4FC6-B4E4-4B1F48CF1164}"/>
              </a:ext>
            </a:extLst>
          </p:cNvPr>
          <p:cNvSpPr/>
          <p:nvPr/>
        </p:nvSpPr>
        <p:spPr>
          <a:xfrm>
            <a:off x="539750" y="2060575"/>
            <a:ext cx="403225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aminoácidos com três códons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6144BE-F68F-4660-9F66-4A869C28A882}"/>
              </a:ext>
            </a:extLst>
          </p:cNvPr>
          <p:cNvSpPr/>
          <p:nvPr/>
        </p:nvSpPr>
        <p:spPr>
          <a:xfrm>
            <a:off x="539750" y="981075"/>
            <a:ext cx="403225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aminoácidos com dois códons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488DC3A-84B4-4FCA-A2F4-FE612A6DC4B8}"/>
              </a:ext>
            </a:extLst>
          </p:cNvPr>
          <p:cNvSpPr/>
          <p:nvPr/>
        </p:nvSpPr>
        <p:spPr>
          <a:xfrm>
            <a:off x="468313" y="0"/>
            <a:ext cx="403225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P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aminoácidos com um códon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92A44E2-AD41-40C4-B961-7F6F7546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FF"/>
                </a:solidFill>
                <a:latin typeface="Comic Sans MS" panose="030F0702030302020204" pitchFamily="66" charset="0"/>
              </a:rPr>
              <a:t>RNA</a:t>
            </a:r>
            <a:r>
              <a:rPr lang="pt-BR" altLang="pt-BR" baseline="-2500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70F1A27-B904-4DA3-B012-706530558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Levam os aminoácidos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para o </a:t>
            </a:r>
            <a:r>
              <a:rPr lang="pt-BR" sz="2800" dirty="0" err="1">
                <a:latin typeface="Comic Sans MS" pitchFamily="66" charset="0"/>
                <a:cs typeface="Times New Roman" pitchFamily="18" charset="0"/>
              </a:rPr>
              <a:t>RNAm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durante o processo de síntese protéica. As moléculas de </a:t>
            </a:r>
            <a:r>
              <a:rPr lang="pt-BR" sz="2800" dirty="0" err="1">
                <a:latin typeface="Comic Sans MS" pitchFamily="66" charset="0"/>
                <a:cs typeface="Times New Roman" pitchFamily="18" charset="0"/>
              </a:rPr>
              <a:t>RNAt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apresentam, em uma determinada região, uma trinca de nucleotídeos que se destaca, denominada </a:t>
            </a:r>
            <a:r>
              <a:rPr lang="pt-BR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anticódon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pt-BR" sz="2800" dirty="0">
                <a:latin typeface="Comic Sans MS" pitchFamily="66" charset="0"/>
                <a:cs typeface="Times New Roman" pitchFamily="18" charset="0"/>
              </a:rPr>
              <a:t>É através do anticódon que o </a:t>
            </a:r>
            <a:r>
              <a:rPr lang="pt-BR" sz="2800" dirty="0" err="1">
                <a:latin typeface="Comic Sans MS" pitchFamily="66" charset="0"/>
                <a:cs typeface="Times New Roman" pitchFamily="18" charset="0"/>
              </a:rPr>
              <a:t>RNAt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reconhece o local do </a:t>
            </a:r>
            <a:r>
              <a:rPr lang="pt-BR" sz="2800" dirty="0" err="1">
                <a:latin typeface="Comic Sans MS" pitchFamily="66" charset="0"/>
                <a:cs typeface="Times New Roman" pitchFamily="18" charset="0"/>
              </a:rPr>
              <a:t>RNAm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onde deve ser colocado o aminoácido por ele transportado. Cada </a:t>
            </a:r>
            <a:r>
              <a:rPr lang="pt-BR" sz="2800" dirty="0" err="1">
                <a:latin typeface="Comic Sans MS" pitchFamily="66" charset="0"/>
                <a:cs typeface="Times New Roman" pitchFamily="18" charset="0"/>
              </a:rPr>
              <a:t>RNAt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 carrega um </a:t>
            </a: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aminoácido específico</a:t>
            </a:r>
            <a:r>
              <a:rPr lang="pt-BR" sz="2800" dirty="0">
                <a:latin typeface="Comic Sans MS" pitchFamily="66" charset="0"/>
                <a:cs typeface="Times New Roman" pitchFamily="18" charset="0"/>
              </a:rPr>
              <a:t>, de acordo com o anticódon que possui</a:t>
            </a:r>
            <a:endParaRPr lang="pt-B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BB1BF5D-5B07-40FC-B2F9-B27E3635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rgbClr val="C00000"/>
          </a:solidFill>
        </p:spPr>
        <p:txBody>
          <a:bodyPr/>
          <a:lstStyle/>
          <a:p>
            <a:pPr algn="ctr" eaLnBrk="1" hangingPunct="1"/>
            <a:r>
              <a:rPr lang="pt-BR" altLang="pt-BR" sz="4400" b="1">
                <a:solidFill>
                  <a:srgbClr val="002060"/>
                </a:solidFill>
                <a:latin typeface="Broadway" panose="04040905080B02020502" pitchFamily="82" charset="0"/>
              </a:rPr>
              <a:t>AMINOÁCIDOS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79B336B-FD14-4CDB-BA30-4D08B4F59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>
                <a:latin typeface="Comic Sans MS" pitchFamily="66" charset="0"/>
              </a:rPr>
              <a:t>Moléculas que dão origem às </a:t>
            </a: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proteínas</a:t>
            </a:r>
            <a:r>
              <a:rPr lang="pt-BR">
                <a:latin typeface="Comic Sans MS" pitchFamily="66" charset="0"/>
              </a:rPr>
              <a:t>.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05C06AD6-3A16-4BD5-9850-BC1CFAA8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51325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17F46697-6BBF-40FD-B6EB-8A7ED3F8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51325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3E228F40-BBA6-4543-B560-DEF9F567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394325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C0E43AC6-9F1E-4B7C-BE1B-5808582E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5E431F6F-946A-45CB-9369-2D42E8EDF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67200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C72E3472-3493-46C7-885C-AA715A865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3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7DFF0CB3-1AF7-44AB-A168-2F857BC4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717925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6B6A4E51-6DC9-4CD3-925C-F865FCE98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4114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F76C24EC-E62B-49D6-8EE6-E1F2DF8DE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724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EB204649-7CF6-4F81-B001-6A1B197BE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E55B491D-E40F-48FB-A7BD-668CF02AE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43FB2D4D-55D7-4115-B4E5-AEE71C6FA6B6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4229894" y="3999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E953D93B-9590-458D-BF03-CCD031402FED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4229894" y="5142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3F0AC54B-7E54-413F-9FCF-2346C69D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81400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80C1C2CA-DC77-43AE-90B9-189671A3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60925"/>
            <a:ext cx="53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723EEDA0-8292-4392-BE05-4A8522DCD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962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A256C52D-FEED-4578-98AF-E00E385893E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971800" y="4800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FA9CF7EA-8858-4D26-811C-FF3A18DE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57600"/>
            <a:ext cx="2041525" cy="214788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1CB8C993-903E-4753-AB9C-042538B4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581400"/>
            <a:ext cx="1682750" cy="19351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57592EDB-6BA3-467E-A220-780F57D91D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4191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3BB9D049-9A50-4DF6-AA60-5ABA95C8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83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157D5571-BAA0-4415-A2D8-843A9B13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BA99E28A-BEC3-470C-BBE0-68953C43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CF970EEC-B1E7-4A7F-A405-399481FF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16307D4E-8657-4FC8-8E79-76DA5187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9BC7D30F-6F90-4993-9E56-F3D45290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749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F8C80D24-E2C5-48C2-9204-2FB01CB0B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FADB6BDD-DADD-4A45-B6C5-CF7285C1D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581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D3C8F998-3C9F-456F-A726-8B239F0E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740F315C-E38E-40CD-9E6B-6AC76E6A0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32C22D16-56D9-490C-AA6B-3C3634B265C9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1867694" y="2856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5" name="Line 13">
            <a:extLst>
              <a:ext uri="{FF2B5EF4-FFF2-40B4-BE49-F238E27FC236}">
                <a16:creationId xmlns:a16="http://schemas.microsoft.com/office/drawing/2014/main" id="{40F823B0-C01B-4779-851A-AA224912F526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1867694" y="3999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07142533-F92D-4B59-ACAF-51F9602A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5C6C3CDD-AE86-49F8-BBA4-1E857C53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179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3C1E1765-8216-4984-A85C-4A910B40B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58749C98-8871-4904-998D-C9E07BE56A9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9600" y="3657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4C9E9B74-1DFA-4CB5-9217-A09C1B1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9171" name="Text Box 20">
            <a:extLst>
              <a:ext uri="{FF2B5EF4-FFF2-40B4-BE49-F238E27FC236}">
                <a16:creationId xmlns:a16="http://schemas.microsoft.com/office/drawing/2014/main" id="{4F743C09-EB39-4964-A6FE-26A7AD25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226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9172" name="Text Box 21">
            <a:extLst>
              <a:ext uri="{FF2B5EF4-FFF2-40B4-BE49-F238E27FC236}">
                <a16:creationId xmlns:a16="http://schemas.microsoft.com/office/drawing/2014/main" id="{5D24485B-2139-41E6-B8FE-52052946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33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73" name="Text Box 22">
            <a:extLst>
              <a:ext uri="{FF2B5EF4-FFF2-40B4-BE49-F238E27FC236}">
                <a16:creationId xmlns:a16="http://schemas.microsoft.com/office/drawing/2014/main" id="{1CFE3BC4-1BA6-465A-9356-F83AEA6A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9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49174" name="Text Box 23">
            <a:extLst>
              <a:ext uri="{FF2B5EF4-FFF2-40B4-BE49-F238E27FC236}">
                <a16:creationId xmlns:a16="http://schemas.microsoft.com/office/drawing/2014/main" id="{736156D6-54B1-426E-894D-9B058348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38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9175" name="Text Box 24">
            <a:extLst>
              <a:ext uri="{FF2B5EF4-FFF2-40B4-BE49-F238E27FC236}">
                <a16:creationId xmlns:a16="http://schemas.microsoft.com/office/drawing/2014/main" id="{DD9E2023-8556-4F2B-879B-686F9F980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956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OH</a:t>
            </a:r>
          </a:p>
        </p:txBody>
      </p:sp>
      <p:sp>
        <p:nvSpPr>
          <p:cNvPr id="49176" name="Text Box 25">
            <a:extLst>
              <a:ext uri="{FF2B5EF4-FFF2-40B4-BE49-F238E27FC236}">
                <a16:creationId xmlns:a16="http://schemas.microsoft.com/office/drawing/2014/main" id="{111E33E8-7F84-44E4-BF30-42D5F7E5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681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9177" name="Line 26">
            <a:extLst>
              <a:ext uri="{FF2B5EF4-FFF2-40B4-BE49-F238E27FC236}">
                <a16:creationId xmlns:a16="http://schemas.microsoft.com/office/drawing/2014/main" id="{4ECFED7C-83AA-42C1-B590-E05CA5E6D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048000"/>
            <a:ext cx="3810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78" name="Line 27">
            <a:extLst>
              <a:ext uri="{FF2B5EF4-FFF2-40B4-BE49-F238E27FC236}">
                <a16:creationId xmlns:a16="http://schemas.microsoft.com/office/drawing/2014/main" id="{255ABE2C-84CE-468D-9E07-C5FBD9E6E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595688"/>
            <a:ext cx="38100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79" name="Line 28">
            <a:extLst>
              <a:ext uri="{FF2B5EF4-FFF2-40B4-BE49-F238E27FC236}">
                <a16:creationId xmlns:a16="http://schemas.microsoft.com/office/drawing/2014/main" id="{81AF8F88-FF63-47FB-846C-7540F57FA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4432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0" name="Line 29">
            <a:extLst>
              <a:ext uri="{FF2B5EF4-FFF2-40B4-BE49-F238E27FC236}">
                <a16:creationId xmlns:a16="http://schemas.microsoft.com/office/drawing/2014/main" id="{70EFDFEB-BF15-4501-83A5-F89708357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4432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1" name="Line 30">
            <a:extLst>
              <a:ext uri="{FF2B5EF4-FFF2-40B4-BE49-F238E27FC236}">
                <a16:creationId xmlns:a16="http://schemas.microsoft.com/office/drawing/2014/main" id="{F3EBF7BE-9209-405D-95A3-F59032E0CB1A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6363494" y="2870994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2" name="Line 31">
            <a:extLst>
              <a:ext uri="{FF2B5EF4-FFF2-40B4-BE49-F238E27FC236}">
                <a16:creationId xmlns:a16="http://schemas.microsoft.com/office/drawing/2014/main" id="{B9FBCE0A-9487-46F5-927A-D51D0706C707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6363494" y="4013994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3" name="Text Box 32">
            <a:extLst>
              <a:ext uri="{FF2B5EF4-FFF2-40B4-BE49-F238E27FC236}">
                <a16:creationId xmlns:a16="http://schemas.microsoft.com/office/drawing/2014/main" id="{7EE5F106-85EB-49A8-B473-C08C6D9E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52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84" name="Text Box 33">
            <a:extLst>
              <a:ext uri="{FF2B5EF4-FFF2-40B4-BE49-F238E27FC236}">
                <a16:creationId xmlns:a16="http://schemas.microsoft.com/office/drawing/2014/main" id="{A3D4AF06-855B-4374-980B-2EAA3560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322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9185" name="Line 34">
            <a:extLst>
              <a:ext uri="{FF2B5EF4-FFF2-40B4-BE49-F238E27FC236}">
                <a16:creationId xmlns:a16="http://schemas.microsoft.com/office/drawing/2014/main" id="{A02129FD-BFA6-4D98-8EB1-1C1B926EE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336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6" name="Line 35">
            <a:extLst>
              <a:ext uri="{FF2B5EF4-FFF2-40B4-BE49-F238E27FC236}">
                <a16:creationId xmlns:a16="http://schemas.microsoft.com/office/drawing/2014/main" id="{3910F1D7-E5FA-40AF-823D-E08F09F26E9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05400" y="36718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87" name="Text Box 36">
            <a:extLst>
              <a:ext uri="{FF2B5EF4-FFF2-40B4-BE49-F238E27FC236}">
                <a16:creationId xmlns:a16="http://schemas.microsoft.com/office/drawing/2014/main" id="{3E6BC4BD-AC7A-4CC4-B109-D66AC9EF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38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446" name="Rectangle 38">
            <a:extLst>
              <a:ext uri="{FF2B5EF4-FFF2-40B4-BE49-F238E27FC236}">
                <a16:creationId xmlns:a16="http://schemas.microsoft.com/office/drawing/2014/main" id="{C95D0801-211C-4877-B6C8-4124750C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81400"/>
            <a:ext cx="1219200" cy="685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9189" name="Line 70">
            <a:extLst>
              <a:ext uri="{FF2B5EF4-FFF2-40B4-BE49-F238E27FC236}">
                <a16:creationId xmlns:a16="http://schemas.microsoft.com/office/drawing/2014/main" id="{DAF3D240-5BEF-4671-887B-F7E392FFE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895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90" name="Line 71">
            <a:extLst>
              <a:ext uri="{FF2B5EF4-FFF2-40B4-BE49-F238E27FC236}">
                <a16:creationId xmlns:a16="http://schemas.microsoft.com/office/drawing/2014/main" id="{F5094875-CF14-4832-A673-7AB00786F3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3124200"/>
            <a:ext cx="3810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84" name="Text Box 76">
            <a:extLst>
              <a:ext uri="{FF2B5EF4-FFF2-40B4-BE49-F238E27FC236}">
                <a16:creationId xmlns:a16="http://schemas.microsoft.com/office/drawing/2014/main" id="{1784389D-0611-461F-A3A1-15D8AEC7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91200"/>
            <a:ext cx="914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pt-BR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sp>
        <p:nvSpPr>
          <p:cNvPr id="17485" name="Line 77">
            <a:extLst>
              <a:ext uri="{FF2B5EF4-FFF2-40B4-BE49-F238E27FC236}">
                <a16:creationId xmlns:a16="http://schemas.microsoft.com/office/drawing/2014/main" id="{11EC78A2-65A0-41FE-B823-43A84163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95800"/>
            <a:ext cx="1447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193" name="Text Box 78">
            <a:extLst>
              <a:ext uri="{FF2B5EF4-FFF2-40B4-BE49-F238E27FC236}">
                <a16:creationId xmlns:a16="http://schemas.microsoft.com/office/drawing/2014/main" id="{F4CB8EE9-65A3-42BA-8D4A-959D6F00C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7056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200">
                <a:latin typeface="Comic Sans MS" panose="030F0702030302020204" pitchFamily="66" charset="0"/>
              </a:rPr>
              <a:t> O grupo </a:t>
            </a:r>
            <a:r>
              <a:rPr lang="pt-BR" altLang="pt-BR" sz="2200">
                <a:solidFill>
                  <a:srgbClr val="0000FF"/>
                </a:solidFill>
                <a:latin typeface="Comic Sans MS" panose="030F0702030302020204" pitchFamily="66" charset="0"/>
              </a:rPr>
              <a:t>OH do ácido carboxílico </a:t>
            </a:r>
            <a:r>
              <a:rPr lang="pt-BR" altLang="pt-BR" sz="2200">
                <a:latin typeface="Comic Sans MS" panose="030F0702030302020204" pitchFamily="66" charset="0"/>
              </a:rPr>
              <a:t>de um aminoácido se liga </a:t>
            </a:r>
            <a:r>
              <a:rPr lang="pt-BR" altLang="pt-BR" sz="2200">
                <a:solidFill>
                  <a:srgbClr val="0000FF"/>
                </a:solidFill>
                <a:latin typeface="Comic Sans MS" panose="030F0702030302020204" pitchFamily="66" charset="0"/>
              </a:rPr>
              <a:t>em um dos hidrogênios da amina </a:t>
            </a:r>
            <a:r>
              <a:rPr lang="pt-BR" altLang="pt-BR" sz="2200">
                <a:latin typeface="Comic Sans MS" panose="030F0702030302020204" pitchFamily="66" charset="0"/>
              </a:rPr>
              <a:t>do outro aminoácido, formando uma molécula de </a:t>
            </a:r>
            <a:r>
              <a:rPr lang="pt-BR" altLang="pt-BR" sz="2200" b="1" u="sng">
                <a:solidFill>
                  <a:srgbClr val="002060"/>
                </a:solidFill>
                <a:latin typeface="Comic Sans MS" panose="030F0702030302020204" pitchFamily="66" charset="0"/>
              </a:rPr>
              <a:t>água</a:t>
            </a:r>
            <a:r>
              <a:rPr lang="pt-BR" altLang="pt-BR" sz="22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animBg="1"/>
      <p:bldP spid="1748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B843C589-715B-4CE2-9194-581523B1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083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565B2526-2355-4F34-BC42-11644928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9542ACA5-B079-49E6-9CA7-46EC890B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603DC69-EB5A-4497-8E27-00F33889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F14D7E29-70F9-4C46-AB88-06B022F17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749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951D3580-B8FA-4480-B8DB-8950277174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FADD937E-836A-4DB0-87C7-C9A1441A6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4BF1FF45-CA69-498D-BA4A-08B80DB5E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5A8C0FDE-6ACC-4973-9456-9852109BCC3C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1943894" y="2856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0ED681F2-84C8-47C9-91EC-E9BB3232AED2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1943894" y="3999706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B369F0DF-2137-4022-805C-B7CB5370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65AC2DF3-C3CF-4F5D-97D8-D653C7BA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1792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CB58E84B-6842-4C85-989A-22817A3A3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DB22FB-58D1-480B-81ED-EEDF74617C0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5800" y="3657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7482588E-20CC-44D4-B8F9-7EFA5D45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26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6CF549B9-6A27-4F6E-B0A9-07A4B116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433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356606D8-D0C4-4A2F-A5C2-036ADC901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9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50195" name="Text Box 19">
            <a:extLst>
              <a:ext uri="{FF2B5EF4-FFF2-40B4-BE49-F238E27FC236}">
                <a16:creationId xmlns:a16="http://schemas.microsoft.com/office/drawing/2014/main" id="{57F876C0-E63C-4E4F-8762-B823188F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38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0196" name="Text Box 20">
            <a:extLst>
              <a:ext uri="{FF2B5EF4-FFF2-40B4-BE49-F238E27FC236}">
                <a16:creationId xmlns:a16="http://schemas.microsoft.com/office/drawing/2014/main" id="{1937537B-FCBF-4C1E-A837-EF779ED0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5956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50197" name="Text Box 21">
            <a:extLst>
              <a:ext uri="{FF2B5EF4-FFF2-40B4-BE49-F238E27FC236}">
                <a16:creationId xmlns:a16="http://schemas.microsoft.com/office/drawing/2014/main" id="{60DE3932-4DAC-490C-9103-1DC8BE4D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81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0198" name="Line 22">
            <a:extLst>
              <a:ext uri="{FF2B5EF4-FFF2-40B4-BE49-F238E27FC236}">
                <a16:creationId xmlns:a16="http://schemas.microsoft.com/office/drawing/2014/main" id="{10E6EC97-85D0-4641-8732-5FF38A9DE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3048000"/>
            <a:ext cx="3810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99" name="Line 23">
            <a:extLst>
              <a:ext uri="{FF2B5EF4-FFF2-40B4-BE49-F238E27FC236}">
                <a16:creationId xmlns:a16="http://schemas.microsoft.com/office/drawing/2014/main" id="{BCAD2864-684C-4322-815C-232F35D64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595688"/>
            <a:ext cx="38100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0" name="Line 24">
            <a:extLst>
              <a:ext uri="{FF2B5EF4-FFF2-40B4-BE49-F238E27FC236}">
                <a16:creationId xmlns:a16="http://schemas.microsoft.com/office/drawing/2014/main" id="{B1F33413-2C2B-48AD-A9AB-4FABDFFA7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4432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1" name="Line 25">
            <a:extLst>
              <a:ext uri="{FF2B5EF4-FFF2-40B4-BE49-F238E27FC236}">
                <a16:creationId xmlns:a16="http://schemas.microsoft.com/office/drawing/2014/main" id="{8DE7E64B-BAF0-4E56-A13C-B1009665990B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6439694" y="2870994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id="{067ECCE4-39CA-4551-A44B-F0524FD29141}"/>
              </a:ext>
            </a:extLst>
          </p:cNvPr>
          <p:cNvSpPr>
            <a:spLocks noChangeShapeType="1"/>
          </p:cNvSpPr>
          <p:nvPr/>
        </p:nvSpPr>
        <p:spPr bwMode="auto">
          <a:xfrm rot="-5384084">
            <a:off x="6439694" y="4013994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3" name="Text Box 27">
            <a:extLst>
              <a:ext uri="{FF2B5EF4-FFF2-40B4-BE49-F238E27FC236}">
                <a16:creationId xmlns:a16="http://schemas.microsoft.com/office/drawing/2014/main" id="{C98A4BA0-7A49-49E3-80C2-9E58D7C0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52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0204" name="Line 28">
            <a:extLst>
              <a:ext uri="{FF2B5EF4-FFF2-40B4-BE49-F238E27FC236}">
                <a16:creationId xmlns:a16="http://schemas.microsoft.com/office/drawing/2014/main" id="{EAB500D2-93E4-40FB-ABC2-FA5F7F233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8336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ED502B7F-00D4-4200-8BDB-93BD651D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38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2014" name="Line 30">
            <a:extLst>
              <a:ext uri="{FF2B5EF4-FFF2-40B4-BE49-F238E27FC236}">
                <a16:creationId xmlns:a16="http://schemas.microsoft.com/office/drawing/2014/main" id="{BA36A7C7-E56A-4BE3-9DA3-B2D01305F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429000"/>
            <a:ext cx="1828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7" name="Line 31">
            <a:extLst>
              <a:ext uri="{FF2B5EF4-FFF2-40B4-BE49-F238E27FC236}">
                <a16:creationId xmlns:a16="http://schemas.microsoft.com/office/drawing/2014/main" id="{DFB50830-95BA-4370-A8DF-FA9DC4AC3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895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8" name="Line 32">
            <a:extLst>
              <a:ext uri="{FF2B5EF4-FFF2-40B4-BE49-F238E27FC236}">
                <a16:creationId xmlns:a16="http://schemas.microsoft.com/office/drawing/2014/main" id="{F3B1BCDA-4E1D-4049-B820-F1893DA93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3124200"/>
            <a:ext cx="38100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209" name="Text Box 33">
            <a:extLst>
              <a:ext uri="{FF2B5EF4-FFF2-40B4-BE49-F238E27FC236}">
                <a16:creationId xmlns:a16="http://schemas.microsoft.com/office/drawing/2014/main" id="{0BC56437-34ED-457E-A7C8-F89E32E6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0210" name="Line 34">
            <a:extLst>
              <a:ext uri="{FF2B5EF4-FFF2-40B4-BE49-F238E27FC236}">
                <a16:creationId xmlns:a16="http://schemas.microsoft.com/office/drawing/2014/main" id="{BAC6F2D4-199C-41EC-99B9-A48EB6208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9" name="Text Box 35">
            <a:extLst>
              <a:ext uri="{FF2B5EF4-FFF2-40B4-BE49-F238E27FC236}">
                <a16:creationId xmlns:a16="http://schemas.microsoft.com/office/drawing/2014/main" id="{57C4F2FA-A9C4-4E17-A21E-79A7BA89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14875"/>
            <a:ext cx="29511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3300"/>
                </a:solidFill>
                <a:latin typeface="Comic Sans MS" panose="030F0702030302020204" pitchFamily="66" charset="0"/>
              </a:rPr>
              <a:t>Ligação Peptídica</a:t>
            </a:r>
          </a:p>
        </p:txBody>
      </p:sp>
      <p:sp>
        <p:nvSpPr>
          <p:cNvPr id="42020" name="AutoShape 36">
            <a:extLst>
              <a:ext uri="{FF2B5EF4-FFF2-40B4-BE49-F238E27FC236}">
                <a16:creationId xmlns:a16="http://schemas.microsoft.com/office/drawing/2014/main" id="{A0671F47-6766-496C-8B5D-21BCD744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57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0213" name="Text Box 37">
            <a:extLst>
              <a:ext uri="{FF2B5EF4-FFF2-40B4-BE49-F238E27FC236}">
                <a16:creationId xmlns:a16="http://schemas.microsoft.com/office/drawing/2014/main" id="{0249B8F9-E125-4592-952D-FC9BFA0E7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1163"/>
            <a:ext cx="73294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</a:t>
            </a:r>
            <a:r>
              <a:rPr lang="pt-BR" altLang="pt-BR" sz="2200">
                <a:latin typeface="Comic Sans MS" panose="030F0702030302020204" pitchFamily="66" charset="0"/>
              </a:rPr>
              <a:t>Então uma ligação covalente entre o carbono de um aminoácido e o nitrogênio do outro acontece.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200">
                <a:latin typeface="Comic Sans MS" panose="030F0702030302020204" pitchFamily="66" charset="0"/>
              </a:rPr>
              <a:t> Essa ligação é a ligação peptídica.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 animBg="1" autoUpdateAnimBg="0"/>
      <p:bldP spid="420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1B2B357C-E96E-4E73-B632-8852AF1D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/>
              <a:t>Estrutura dos Ácidos Nucléicos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C40378A2-166C-4BB2-8D00-FFCA809EC9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altLang="pt-BR"/>
              <a:t>Os ácidos nucléicos são formados pela união de unidades complexas chamadas </a:t>
            </a:r>
            <a:r>
              <a:rPr lang="pt-BR" altLang="pt-BR" b="1">
                <a:solidFill>
                  <a:srgbClr val="C00000"/>
                </a:solidFill>
              </a:rPr>
              <a:t>nucleotídeos</a:t>
            </a:r>
            <a:r>
              <a:rPr lang="pt-BR" altLang="pt-BR"/>
              <a:t>. 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Cada nucleotídeo é um grupamento molecular formado por três subunidades: </a:t>
            </a:r>
          </a:p>
          <a:p>
            <a:pPr lvl="1" eaLnBrk="1" hangingPunct="1"/>
            <a:r>
              <a:rPr lang="pt-BR" altLang="pt-BR" b="1">
                <a:solidFill>
                  <a:srgbClr val="002060"/>
                </a:solidFill>
              </a:rPr>
              <a:t>uma base nitrogenada</a:t>
            </a:r>
          </a:p>
          <a:p>
            <a:pPr lvl="1" eaLnBrk="1" hangingPunct="1"/>
            <a:r>
              <a:rPr lang="pt-BR" altLang="pt-BR" b="1">
                <a:solidFill>
                  <a:srgbClr val="002060"/>
                </a:solidFill>
              </a:rPr>
              <a:t>um açúcar ( Pentose) </a:t>
            </a:r>
          </a:p>
          <a:p>
            <a:pPr lvl="1" eaLnBrk="1" hangingPunct="1"/>
            <a:r>
              <a:rPr lang="pt-BR" altLang="pt-BR" b="1">
                <a:solidFill>
                  <a:srgbClr val="002060"/>
                </a:solidFill>
              </a:rPr>
              <a:t>grupamento fosfato.</a:t>
            </a:r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</p:txBody>
      </p:sp>
      <p:pic>
        <p:nvPicPr>
          <p:cNvPr id="13316" name="Picture 4" descr="http://www.brasilescola.com/upload/e/nucleotideo.jpg">
            <a:extLst>
              <a:ext uri="{FF2B5EF4-FFF2-40B4-BE49-F238E27FC236}">
                <a16:creationId xmlns:a16="http://schemas.microsoft.com/office/drawing/2014/main" id="{A8EF8871-DB3E-47C0-A914-360FAF7E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3914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nutritotal.com.br/textos/files/44--nucleotideo.jpg">
            <a:extLst>
              <a:ext uri="{FF2B5EF4-FFF2-40B4-BE49-F238E27FC236}">
                <a16:creationId xmlns:a16="http://schemas.microsoft.com/office/drawing/2014/main" id="{D38EE7F9-9C5C-4AD6-9C85-15EBD5D7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37147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7" descr="http://www.cocemsuacasa.com.br/ebook/content/pictures/2002-21-141-09-i002.jpg">
            <a:extLst>
              <a:ext uri="{FF2B5EF4-FFF2-40B4-BE49-F238E27FC236}">
                <a16:creationId xmlns:a16="http://schemas.microsoft.com/office/drawing/2014/main" id="{56CF8567-25B8-43B5-9081-695F0CEA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75"/>
            <a:ext cx="3857625" cy="1928813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1FD0F3-1D5C-43FB-9705-129EC2C25224}"/>
              </a:ext>
            </a:extLst>
          </p:cNvPr>
          <p:cNvSpPr txBox="1"/>
          <p:nvPr/>
        </p:nvSpPr>
        <p:spPr>
          <a:xfrm>
            <a:off x="214282" y="2786058"/>
            <a:ext cx="869706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600" dirty="0"/>
              <a:t>Como ocorre a </a:t>
            </a:r>
            <a:r>
              <a:rPr lang="pt-BR" sz="3600" b="1" u="sng" dirty="0">
                <a:solidFill>
                  <a:srgbClr val="C00000"/>
                </a:solidFill>
              </a:rPr>
              <a:t>tradução</a:t>
            </a:r>
            <a:r>
              <a:rPr lang="pt-BR" sz="3600" dirty="0"/>
              <a:t> (síntese protéica)?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>
            <a:extLst>
              <a:ext uri="{FF2B5EF4-FFF2-40B4-BE49-F238E27FC236}">
                <a16:creationId xmlns:a16="http://schemas.microsoft.com/office/drawing/2014/main" id="{ED87EA5B-FF43-49D6-B05B-65C0BF6C6F0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38200" y="11430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2227" name="AutoShape 4">
            <a:extLst>
              <a:ext uri="{FF2B5EF4-FFF2-40B4-BE49-F238E27FC236}">
                <a16:creationId xmlns:a16="http://schemas.microsoft.com/office/drawing/2014/main" id="{CFC77987-50FC-4CFB-B4CF-E13CAB315F87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1520826" y="3805237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2228" name="Line 17">
            <a:extLst>
              <a:ext uri="{FF2B5EF4-FFF2-40B4-BE49-F238E27FC236}">
                <a16:creationId xmlns:a16="http://schemas.microsoft.com/office/drawing/2014/main" id="{0D59396F-8D6C-4E66-A33C-181563611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29" name="Line 22">
            <a:extLst>
              <a:ext uri="{FF2B5EF4-FFF2-40B4-BE49-F238E27FC236}">
                <a16:creationId xmlns:a16="http://schemas.microsoft.com/office/drawing/2014/main" id="{9BC4FC6B-62D3-464E-A448-1EB5A55D3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0" name="Line 23">
            <a:extLst>
              <a:ext uri="{FF2B5EF4-FFF2-40B4-BE49-F238E27FC236}">
                <a16:creationId xmlns:a16="http://schemas.microsoft.com/office/drawing/2014/main" id="{3F631DC1-E8E8-40AD-8490-5F4894289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1" name="Line 24">
            <a:extLst>
              <a:ext uri="{FF2B5EF4-FFF2-40B4-BE49-F238E27FC236}">
                <a16:creationId xmlns:a16="http://schemas.microsoft.com/office/drawing/2014/main" id="{F34F67DD-9326-405A-9FC4-7E551817F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2" name="Line 25">
            <a:extLst>
              <a:ext uri="{FF2B5EF4-FFF2-40B4-BE49-F238E27FC236}">
                <a16:creationId xmlns:a16="http://schemas.microsoft.com/office/drawing/2014/main" id="{48FB7228-1931-4785-BB98-D7CD21931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3" name="Line 26">
            <a:extLst>
              <a:ext uri="{FF2B5EF4-FFF2-40B4-BE49-F238E27FC236}">
                <a16:creationId xmlns:a16="http://schemas.microsoft.com/office/drawing/2014/main" id="{91EB7DBC-5764-4BF8-B044-2B6DC4690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4" name="Line 27">
            <a:extLst>
              <a:ext uri="{FF2B5EF4-FFF2-40B4-BE49-F238E27FC236}">
                <a16:creationId xmlns:a16="http://schemas.microsoft.com/office/drawing/2014/main" id="{8F9A8FEE-35DD-4156-99A3-EEFF1F3A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5" name="Line 28">
            <a:extLst>
              <a:ext uri="{FF2B5EF4-FFF2-40B4-BE49-F238E27FC236}">
                <a16:creationId xmlns:a16="http://schemas.microsoft.com/office/drawing/2014/main" id="{CC2110D7-C08E-4145-BFD5-BCEE6862F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6" name="Line 29">
            <a:extLst>
              <a:ext uri="{FF2B5EF4-FFF2-40B4-BE49-F238E27FC236}">
                <a16:creationId xmlns:a16="http://schemas.microsoft.com/office/drawing/2014/main" id="{ADB28522-0765-44DC-B653-E62EACAF8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7" name="Line 30">
            <a:extLst>
              <a:ext uri="{FF2B5EF4-FFF2-40B4-BE49-F238E27FC236}">
                <a16:creationId xmlns:a16="http://schemas.microsoft.com/office/drawing/2014/main" id="{7BD13A93-4C42-4DC2-86AF-B6545DF57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8" name="Line 31">
            <a:extLst>
              <a:ext uri="{FF2B5EF4-FFF2-40B4-BE49-F238E27FC236}">
                <a16:creationId xmlns:a16="http://schemas.microsoft.com/office/drawing/2014/main" id="{05A4CD94-D043-4319-8963-0102925E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9" name="Line 32">
            <a:extLst>
              <a:ext uri="{FF2B5EF4-FFF2-40B4-BE49-F238E27FC236}">
                <a16:creationId xmlns:a16="http://schemas.microsoft.com/office/drawing/2014/main" id="{C97F8569-33C2-4C9E-900B-0E67967A8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0" name="Line 33">
            <a:extLst>
              <a:ext uri="{FF2B5EF4-FFF2-40B4-BE49-F238E27FC236}">
                <a16:creationId xmlns:a16="http://schemas.microsoft.com/office/drawing/2014/main" id="{3CF15929-4B7C-48E4-AFDC-FEACF784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1" name="Line 34">
            <a:extLst>
              <a:ext uri="{FF2B5EF4-FFF2-40B4-BE49-F238E27FC236}">
                <a16:creationId xmlns:a16="http://schemas.microsoft.com/office/drawing/2014/main" id="{144A9E9E-D417-44D0-A848-8DF09777B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2" name="Line 35">
            <a:extLst>
              <a:ext uri="{FF2B5EF4-FFF2-40B4-BE49-F238E27FC236}">
                <a16:creationId xmlns:a16="http://schemas.microsoft.com/office/drawing/2014/main" id="{1CF69DE6-4ED4-42F0-9197-F798BAFCF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3" name="Line 36">
            <a:extLst>
              <a:ext uri="{FF2B5EF4-FFF2-40B4-BE49-F238E27FC236}">
                <a16:creationId xmlns:a16="http://schemas.microsoft.com/office/drawing/2014/main" id="{7D508777-2EB3-4C43-8355-8C7A8A814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4" name="Line 37">
            <a:extLst>
              <a:ext uri="{FF2B5EF4-FFF2-40B4-BE49-F238E27FC236}">
                <a16:creationId xmlns:a16="http://schemas.microsoft.com/office/drawing/2014/main" id="{B3D64323-A6CA-44B3-A870-E1FE458B7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5" name="Line 38">
            <a:extLst>
              <a:ext uri="{FF2B5EF4-FFF2-40B4-BE49-F238E27FC236}">
                <a16:creationId xmlns:a16="http://schemas.microsoft.com/office/drawing/2014/main" id="{44DBBC73-85B1-416D-B9C9-63AD0D742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6" name="Line 39">
            <a:extLst>
              <a:ext uri="{FF2B5EF4-FFF2-40B4-BE49-F238E27FC236}">
                <a16:creationId xmlns:a16="http://schemas.microsoft.com/office/drawing/2014/main" id="{649563F3-7E30-4986-B06F-CD5ABABF8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7" name="Text Box 40">
            <a:extLst>
              <a:ext uri="{FF2B5EF4-FFF2-40B4-BE49-F238E27FC236}">
                <a16:creationId xmlns:a16="http://schemas.microsoft.com/office/drawing/2014/main" id="{FD1BEE78-39B3-4EDD-A934-DE08C466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57563"/>
            <a:ext cx="572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 U U U    C U U    G A C    C C C    U G A</a:t>
            </a:r>
          </a:p>
        </p:txBody>
      </p:sp>
      <p:sp>
        <p:nvSpPr>
          <p:cNvPr id="52248" name="Freeform 41">
            <a:extLst>
              <a:ext uri="{FF2B5EF4-FFF2-40B4-BE49-F238E27FC236}">
                <a16:creationId xmlns:a16="http://schemas.microsoft.com/office/drawing/2014/main" id="{BA624E66-7C25-4B8A-A302-35A6CA3EC13B}"/>
              </a:ext>
            </a:extLst>
          </p:cNvPr>
          <p:cNvSpPr>
            <a:spLocks/>
          </p:cNvSpPr>
          <p:nvPr/>
        </p:nvSpPr>
        <p:spPr bwMode="auto">
          <a:xfrm>
            <a:off x="13716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9" name="Oval 42">
            <a:extLst>
              <a:ext uri="{FF2B5EF4-FFF2-40B4-BE49-F238E27FC236}">
                <a16:creationId xmlns:a16="http://schemas.microsoft.com/office/drawing/2014/main" id="{839A449C-230F-430B-A93C-C72B5373B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390525" cy="2063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2250" name="Text Box 43">
            <a:extLst>
              <a:ext uri="{FF2B5EF4-FFF2-40B4-BE49-F238E27FC236}">
                <a16:creationId xmlns:a16="http://schemas.microsoft.com/office/drawing/2014/main" id="{2B8A8B06-73BC-4041-B648-9798DDFEB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U A C</a:t>
            </a:r>
          </a:p>
        </p:txBody>
      </p:sp>
      <p:sp>
        <p:nvSpPr>
          <p:cNvPr id="52251" name="Freeform 47">
            <a:extLst>
              <a:ext uri="{FF2B5EF4-FFF2-40B4-BE49-F238E27FC236}">
                <a16:creationId xmlns:a16="http://schemas.microsoft.com/office/drawing/2014/main" id="{CB283D29-FC1B-4D6A-8AA8-2C4E73CCA267}"/>
              </a:ext>
            </a:extLst>
          </p:cNvPr>
          <p:cNvSpPr>
            <a:spLocks/>
          </p:cNvSpPr>
          <p:nvPr/>
        </p:nvSpPr>
        <p:spPr bwMode="auto">
          <a:xfrm>
            <a:off x="22098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52" name="Text Box 48">
            <a:extLst>
              <a:ext uri="{FF2B5EF4-FFF2-40B4-BE49-F238E27FC236}">
                <a16:creationId xmlns:a16="http://schemas.microsoft.com/office/drawing/2014/main" id="{BC541B41-F6C3-4A0B-9641-B17AB6F3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A A A</a:t>
            </a:r>
          </a:p>
        </p:txBody>
      </p:sp>
      <p:sp>
        <p:nvSpPr>
          <p:cNvPr id="52253" name="Oval 49">
            <a:extLst>
              <a:ext uri="{FF2B5EF4-FFF2-40B4-BE49-F238E27FC236}">
                <a16:creationId xmlns:a16="http://schemas.microsoft.com/office/drawing/2014/main" id="{5C73D051-0CB6-4927-A91A-0EFF224B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2254" name="Oval 50">
            <a:extLst>
              <a:ext uri="{FF2B5EF4-FFF2-40B4-BE49-F238E27FC236}">
                <a16:creationId xmlns:a16="http://schemas.microsoft.com/office/drawing/2014/main" id="{E5D31939-0040-4E5D-BF41-C63A1565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2255" name="Text Box 51">
            <a:extLst>
              <a:ext uri="{FF2B5EF4-FFF2-40B4-BE49-F238E27FC236}">
                <a16:creationId xmlns:a16="http://schemas.microsoft.com/office/drawing/2014/main" id="{3360DEAE-6551-428F-A1A3-9A38E510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04813"/>
            <a:ext cx="4975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Quando o RNAm chega ao citoplasma, ele se associa ao ribossomo.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Nessa organela existem 2 espaços onde entram os RNAt com aminoácidos específicos.</a:t>
            </a:r>
          </a:p>
        </p:txBody>
      </p:sp>
      <p:sp>
        <p:nvSpPr>
          <p:cNvPr id="52256" name="Text Box 52">
            <a:extLst>
              <a:ext uri="{FF2B5EF4-FFF2-40B4-BE49-F238E27FC236}">
                <a16:creationId xmlns:a16="http://schemas.microsoft.com/office/drawing/2014/main" id="{74E102A6-5B43-4563-BBD7-ABE9411BA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373688"/>
            <a:ext cx="496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somente os RNAt que têm seqüência do anti-códon complementar à seqüência do códon entram no ribossomo.</a:t>
            </a:r>
          </a:p>
        </p:txBody>
      </p:sp>
      <p:sp>
        <p:nvSpPr>
          <p:cNvPr id="52257" name="Retângulo 32">
            <a:extLst>
              <a:ext uri="{FF2B5EF4-FFF2-40B4-BE49-F238E27FC236}">
                <a16:creationId xmlns:a16="http://schemas.microsoft.com/office/drawing/2014/main" id="{D0CA2CD1-5DC9-4529-9584-58A706B6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45125"/>
            <a:ext cx="1800225" cy="1223963"/>
          </a:xfrm>
          <a:prstGeom prst="rect">
            <a:avLst/>
          </a:prstGeom>
          <a:noFill/>
          <a:ln w="254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FF0000"/>
                </a:solidFill>
                <a:latin typeface="Comic Sans MS" panose="030F0702030302020204" pitchFamily="66" charset="0"/>
              </a:rPr>
              <a:t>AUG </a:t>
            </a:r>
            <a:r>
              <a:rPr lang="pt-BR" altLang="pt-BR" sz="2000">
                <a:latin typeface="Comic Sans MS" panose="030F0702030302020204" pitchFamily="66" charset="0"/>
              </a:rPr>
              <a:t>= aa </a:t>
            </a:r>
            <a:r>
              <a:rPr lang="pt-BR" altLang="pt-BR" sz="2000">
                <a:solidFill>
                  <a:srgbClr val="FF0000"/>
                </a:solidFill>
                <a:latin typeface="Comic Sans MS" panose="030F0702030302020204" pitchFamily="66" charset="0"/>
              </a:rPr>
              <a:t>Metionina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Códon de iniciação </a:t>
            </a:r>
          </a:p>
        </p:txBody>
      </p:sp>
      <p:cxnSp>
        <p:nvCxnSpPr>
          <p:cNvPr id="52258" name="Forma 34">
            <a:extLst>
              <a:ext uri="{FF2B5EF4-FFF2-40B4-BE49-F238E27FC236}">
                <a16:creationId xmlns:a16="http://schemas.microsoft.com/office/drawing/2014/main" id="{12A805BA-DB46-48C5-ACEC-E6ED004AA941}"/>
              </a:ext>
            </a:extLst>
          </p:cNvPr>
          <p:cNvCxnSpPr>
            <a:cxnSpLocks noChangeShapeType="1"/>
            <a:stCxn id="52247" idx="1"/>
          </p:cNvCxnSpPr>
          <p:nvPr/>
        </p:nvCxnSpPr>
        <p:spPr bwMode="auto">
          <a:xfrm rot="10800000" flipV="1">
            <a:off x="900113" y="3548063"/>
            <a:ext cx="287337" cy="1897062"/>
          </a:xfrm>
          <a:prstGeom prst="bentConnector2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2934033D-E508-4BBF-B18D-54A950D2A13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38200" y="11430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35225A91-748A-4CD5-969E-D78E1694F166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1520826" y="3805237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3252" name="Line 4">
            <a:extLst>
              <a:ext uri="{FF2B5EF4-FFF2-40B4-BE49-F238E27FC236}">
                <a16:creationId xmlns:a16="http://schemas.microsoft.com/office/drawing/2014/main" id="{FAA77722-7ACB-42B7-80C8-A47EF9BAD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6A24EFFC-D8B7-4BEA-9D30-9E9A65F07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A9DE6E67-F248-4490-873B-C085DF06C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A2315C91-C9B7-468E-948B-EF04B3316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05180F3D-1809-460F-B9EF-85C556E29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61DD33EF-9AC9-4BB3-977F-3C34D5017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4F4E9D54-C77B-4837-9F96-2B7CFF6C4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416C4509-B074-48AB-8889-0EBB6FCA3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B1D11BA6-531F-4F30-8BDA-A1556742E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0E23F8AF-9983-45DA-B1F0-6EECEC718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C9E6F864-84DC-495D-AD0A-5C841E448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94D9F9BF-6617-47A9-856C-670402801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D2E9B17B-0C27-4143-BDBF-364CE309F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C48A2BFA-56DA-4777-BDA3-AEC081544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E0E38C5F-394D-4DAA-8E49-C60AC5C94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B8A2A8D1-E854-4234-9005-6A9E8AB3B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1E33343C-46E1-4B3A-8241-FBDECEABA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98AB8B25-5584-4D14-8D87-8C61CA63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F6E83567-C3E9-41E5-89CD-6C9D1278A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1" name="Text Box 23">
            <a:extLst>
              <a:ext uri="{FF2B5EF4-FFF2-40B4-BE49-F238E27FC236}">
                <a16:creationId xmlns:a16="http://schemas.microsoft.com/office/drawing/2014/main" id="{034415B3-2E4A-45E7-8B9B-46921C308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U U U    C U U    G A C    C C C    U G A</a:t>
            </a:r>
          </a:p>
        </p:txBody>
      </p:sp>
      <p:sp>
        <p:nvSpPr>
          <p:cNvPr id="53272" name="Freeform 24">
            <a:extLst>
              <a:ext uri="{FF2B5EF4-FFF2-40B4-BE49-F238E27FC236}">
                <a16:creationId xmlns:a16="http://schemas.microsoft.com/office/drawing/2014/main" id="{43CA54B7-19B5-490B-A5DB-B64EDAB62019}"/>
              </a:ext>
            </a:extLst>
          </p:cNvPr>
          <p:cNvSpPr>
            <a:spLocks/>
          </p:cNvSpPr>
          <p:nvPr/>
        </p:nvSpPr>
        <p:spPr bwMode="auto">
          <a:xfrm>
            <a:off x="13716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3" name="Text Box 26">
            <a:extLst>
              <a:ext uri="{FF2B5EF4-FFF2-40B4-BE49-F238E27FC236}">
                <a16:creationId xmlns:a16="http://schemas.microsoft.com/office/drawing/2014/main" id="{0A5E7231-569B-45D7-B83C-ABADD0C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U A C</a:t>
            </a:r>
          </a:p>
        </p:txBody>
      </p:sp>
      <p:sp>
        <p:nvSpPr>
          <p:cNvPr id="53274" name="Freeform 27">
            <a:extLst>
              <a:ext uri="{FF2B5EF4-FFF2-40B4-BE49-F238E27FC236}">
                <a16:creationId xmlns:a16="http://schemas.microsoft.com/office/drawing/2014/main" id="{419BEBEB-2009-45A8-A7DC-8134ED07920A}"/>
              </a:ext>
            </a:extLst>
          </p:cNvPr>
          <p:cNvSpPr>
            <a:spLocks/>
          </p:cNvSpPr>
          <p:nvPr/>
        </p:nvSpPr>
        <p:spPr bwMode="auto">
          <a:xfrm>
            <a:off x="22098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75" name="Text Box 28">
            <a:extLst>
              <a:ext uri="{FF2B5EF4-FFF2-40B4-BE49-F238E27FC236}">
                <a16:creationId xmlns:a16="http://schemas.microsoft.com/office/drawing/2014/main" id="{A27FC7B4-198A-4226-AA59-BE8503EB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A A A</a:t>
            </a:r>
          </a:p>
        </p:txBody>
      </p:sp>
      <p:sp>
        <p:nvSpPr>
          <p:cNvPr id="53276" name="Oval 29">
            <a:extLst>
              <a:ext uri="{FF2B5EF4-FFF2-40B4-BE49-F238E27FC236}">
                <a16:creationId xmlns:a16="http://schemas.microsoft.com/office/drawing/2014/main" id="{D2154DF0-A896-4A6B-A479-5409C054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3277" name="Oval 30">
            <a:extLst>
              <a:ext uri="{FF2B5EF4-FFF2-40B4-BE49-F238E27FC236}">
                <a16:creationId xmlns:a16="http://schemas.microsoft.com/office/drawing/2014/main" id="{A0EA9F1C-AE29-4DE5-A7C4-33BB6728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3278" name="Text Box 31">
            <a:extLst>
              <a:ext uri="{FF2B5EF4-FFF2-40B4-BE49-F238E27FC236}">
                <a16:creationId xmlns:a16="http://schemas.microsoft.com/office/drawing/2014/main" id="{557549A2-DAAA-4C11-A16C-67009E56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400"/>
            <a:ext cx="396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Uma enzima presente na subunidade maior do ribossomo realiza a ligação peptídica entre os aminoácidos.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extLst>
              <a:ext uri="{FF2B5EF4-FFF2-40B4-BE49-F238E27FC236}">
                <a16:creationId xmlns:a16="http://schemas.microsoft.com/office/drawing/2014/main" id="{DCE7F494-1BEF-40AA-A470-B4AF2007E2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38200" y="11430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4275" name="AutoShape 3">
            <a:extLst>
              <a:ext uri="{FF2B5EF4-FFF2-40B4-BE49-F238E27FC236}">
                <a16:creationId xmlns:a16="http://schemas.microsoft.com/office/drawing/2014/main" id="{28107BB6-171A-4ED3-AE96-D5EE649519AF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1520826" y="3805237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4276" name="Line 4">
            <a:extLst>
              <a:ext uri="{FF2B5EF4-FFF2-40B4-BE49-F238E27FC236}">
                <a16:creationId xmlns:a16="http://schemas.microsoft.com/office/drawing/2014/main" id="{40BC29B6-A2C7-43C6-9FB4-1F7D94733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E8730DB0-F455-4DDF-8BFC-9077D5621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7B6E3348-80D5-4835-9F4E-2A63B7282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01A182C0-B977-4CB1-9EAC-F52F2E683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9CCEA54A-6C48-4B98-8608-23CB48CB6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FF574E19-2459-439B-947D-82B02525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CBA86DCA-1395-4DCD-BB7C-62BAD180D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B9E53442-0B61-4958-A9D0-D2008C9B1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D8D0359B-AC7D-4EF6-A5C7-0090DB78B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7B7456F3-4221-4D6E-B067-25881E429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A5AD67C9-F6FF-4803-B79F-4589F20BC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7" name="Line 15">
            <a:extLst>
              <a:ext uri="{FF2B5EF4-FFF2-40B4-BE49-F238E27FC236}">
                <a16:creationId xmlns:a16="http://schemas.microsoft.com/office/drawing/2014/main" id="{B03043FC-D07D-45DB-BB1D-54C66EAEE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8" name="Line 16">
            <a:extLst>
              <a:ext uri="{FF2B5EF4-FFF2-40B4-BE49-F238E27FC236}">
                <a16:creationId xmlns:a16="http://schemas.microsoft.com/office/drawing/2014/main" id="{79118AA0-DC22-4B8E-942B-7C34D222B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9" name="Line 17">
            <a:extLst>
              <a:ext uri="{FF2B5EF4-FFF2-40B4-BE49-F238E27FC236}">
                <a16:creationId xmlns:a16="http://schemas.microsoft.com/office/drawing/2014/main" id="{2B99EF7C-6039-4B0E-9B9D-530A5E30D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DD6AA8AA-74F4-498C-8DDE-98AA6EC9C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3F1DB7DF-C816-42B6-9A48-BD64F349F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8A070685-78DC-4C08-A431-85E5AFCBC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8669A395-D747-425E-A413-31E6B3096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4" name="Line 22">
            <a:extLst>
              <a:ext uri="{FF2B5EF4-FFF2-40B4-BE49-F238E27FC236}">
                <a16:creationId xmlns:a16="http://schemas.microsoft.com/office/drawing/2014/main" id="{65835D2D-FCA7-4C31-9CC3-E206F460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5" name="Text Box 23">
            <a:extLst>
              <a:ext uri="{FF2B5EF4-FFF2-40B4-BE49-F238E27FC236}">
                <a16:creationId xmlns:a16="http://schemas.microsoft.com/office/drawing/2014/main" id="{EF479664-2B08-4378-81CF-69B5AA97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U U U    C U U    G A C    C C C    U G A</a:t>
            </a:r>
          </a:p>
        </p:txBody>
      </p:sp>
      <p:sp>
        <p:nvSpPr>
          <p:cNvPr id="54296" name="Freeform 24">
            <a:extLst>
              <a:ext uri="{FF2B5EF4-FFF2-40B4-BE49-F238E27FC236}">
                <a16:creationId xmlns:a16="http://schemas.microsoft.com/office/drawing/2014/main" id="{F8215316-DB0B-4DB8-86BC-61DCA1265AD6}"/>
              </a:ext>
            </a:extLst>
          </p:cNvPr>
          <p:cNvSpPr>
            <a:spLocks/>
          </p:cNvSpPr>
          <p:nvPr/>
        </p:nvSpPr>
        <p:spPr bwMode="auto">
          <a:xfrm>
            <a:off x="457200" y="4572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7" name="Text Box 26">
            <a:extLst>
              <a:ext uri="{FF2B5EF4-FFF2-40B4-BE49-F238E27FC236}">
                <a16:creationId xmlns:a16="http://schemas.microsoft.com/office/drawing/2014/main" id="{B0E6E7C7-D235-4016-8DC0-57F739907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U A C</a:t>
            </a:r>
          </a:p>
        </p:txBody>
      </p:sp>
      <p:sp>
        <p:nvSpPr>
          <p:cNvPr id="54298" name="Freeform 27">
            <a:extLst>
              <a:ext uri="{FF2B5EF4-FFF2-40B4-BE49-F238E27FC236}">
                <a16:creationId xmlns:a16="http://schemas.microsoft.com/office/drawing/2014/main" id="{1B4CF0EE-5057-49E3-9430-E4ACC71F28F1}"/>
              </a:ext>
            </a:extLst>
          </p:cNvPr>
          <p:cNvSpPr>
            <a:spLocks/>
          </p:cNvSpPr>
          <p:nvPr/>
        </p:nvSpPr>
        <p:spPr bwMode="auto">
          <a:xfrm>
            <a:off x="22098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9" name="Text Box 28">
            <a:extLst>
              <a:ext uri="{FF2B5EF4-FFF2-40B4-BE49-F238E27FC236}">
                <a16:creationId xmlns:a16="http://schemas.microsoft.com/office/drawing/2014/main" id="{5FC7EE47-5DF1-4030-BD1E-82D0B4AC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A A A</a:t>
            </a:r>
          </a:p>
        </p:txBody>
      </p:sp>
      <p:sp>
        <p:nvSpPr>
          <p:cNvPr id="54300" name="Oval 29">
            <a:extLst>
              <a:ext uri="{FF2B5EF4-FFF2-40B4-BE49-F238E27FC236}">
                <a16:creationId xmlns:a16="http://schemas.microsoft.com/office/drawing/2014/main" id="{3AC0EACA-8203-4FD4-8AC5-9F119BA9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4301" name="Oval 30">
            <a:extLst>
              <a:ext uri="{FF2B5EF4-FFF2-40B4-BE49-F238E27FC236}">
                <a16:creationId xmlns:a16="http://schemas.microsoft.com/office/drawing/2014/main" id="{72DEC6B4-1058-4BC7-A3FA-7EE47546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4302" name="Text Box 31">
            <a:extLst>
              <a:ext uri="{FF2B5EF4-FFF2-40B4-BE49-F238E27FC236}">
                <a16:creationId xmlns:a16="http://schemas.microsoft.com/office/drawing/2014/main" id="{9224B78F-8180-44BF-B3FB-2DA6ABCA2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400"/>
            <a:ext cx="396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O RNAt “vazio” volta para o citoplasma para se ligar a outro aminoácido.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BC38A5C7-25B5-4BA0-86F2-91BDAA6F386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00200" y="11430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299" name="AutoShape 3">
            <a:extLst>
              <a:ext uri="{FF2B5EF4-FFF2-40B4-BE49-F238E27FC236}">
                <a16:creationId xmlns:a16="http://schemas.microsoft.com/office/drawing/2014/main" id="{728D0B5D-2AE0-4B60-A84C-3F7FCA671168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2284413" y="3805237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9014A320-D8CB-48B3-91D1-3D1D5F3B0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661FBE12-D70A-427E-A40E-655A7D030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F3EDC582-3A1C-4914-ACD3-70AE46DD6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8AC2FF41-A7F2-4833-A108-886AE70D6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3AEF6E00-E83A-43D0-8943-FB8DED926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EE97D6B8-1064-453D-857B-0BFA83DD5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E3E05666-FCDD-4DFA-BA9F-FF8E01E8D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C352733C-C405-46C0-B7D5-9D58EE58D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3D912407-843D-4874-984C-15D1B0919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9" name="Line 13">
            <a:extLst>
              <a:ext uri="{FF2B5EF4-FFF2-40B4-BE49-F238E27FC236}">
                <a16:creationId xmlns:a16="http://schemas.microsoft.com/office/drawing/2014/main" id="{0B1ADE7D-6D6F-4A82-92ED-F139ECF20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0" name="Line 14">
            <a:extLst>
              <a:ext uri="{FF2B5EF4-FFF2-40B4-BE49-F238E27FC236}">
                <a16:creationId xmlns:a16="http://schemas.microsoft.com/office/drawing/2014/main" id="{7C588396-7092-46F2-963A-A7A87664E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1" name="Line 15">
            <a:extLst>
              <a:ext uri="{FF2B5EF4-FFF2-40B4-BE49-F238E27FC236}">
                <a16:creationId xmlns:a16="http://schemas.microsoft.com/office/drawing/2014/main" id="{97105C26-B248-4FE7-B17D-91B533439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2" name="Line 16">
            <a:extLst>
              <a:ext uri="{FF2B5EF4-FFF2-40B4-BE49-F238E27FC236}">
                <a16:creationId xmlns:a16="http://schemas.microsoft.com/office/drawing/2014/main" id="{D358194A-2A1A-4609-9E53-CF3134566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43B07F7D-42F4-46E1-A1E0-FF7EB1FF9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4" name="Line 18">
            <a:extLst>
              <a:ext uri="{FF2B5EF4-FFF2-40B4-BE49-F238E27FC236}">
                <a16:creationId xmlns:a16="http://schemas.microsoft.com/office/drawing/2014/main" id="{E8E9D0BE-5C8E-4AAE-86DF-70382B7FD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5" name="Line 19">
            <a:extLst>
              <a:ext uri="{FF2B5EF4-FFF2-40B4-BE49-F238E27FC236}">
                <a16:creationId xmlns:a16="http://schemas.microsoft.com/office/drawing/2014/main" id="{8624633B-1503-4D65-900A-16F7CCB01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59A5B685-CDC0-4DD3-AF3D-0922ECEFA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7" name="Line 21">
            <a:extLst>
              <a:ext uri="{FF2B5EF4-FFF2-40B4-BE49-F238E27FC236}">
                <a16:creationId xmlns:a16="http://schemas.microsoft.com/office/drawing/2014/main" id="{6A72B502-3B8A-482E-AE2E-6EA7311C9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8" name="Line 22">
            <a:extLst>
              <a:ext uri="{FF2B5EF4-FFF2-40B4-BE49-F238E27FC236}">
                <a16:creationId xmlns:a16="http://schemas.microsoft.com/office/drawing/2014/main" id="{20CFE0F3-FF7B-4AA6-A65E-DFC2DFD45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5C01477-F2F2-4EED-90C5-9FFA3C92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U U U    C U U    G A C    C C C    U G A</a:t>
            </a:r>
          </a:p>
        </p:txBody>
      </p:sp>
      <p:sp>
        <p:nvSpPr>
          <p:cNvPr id="55320" name="Freeform 24">
            <a:extLst>
              <a:ext uri="{FF2B5EF4-FFF2-40B4-BE49-F238E27FC236}">
                <a16:creationId xmlns:a16="http://schemas.microsoft.com/office/drawing/2014/main" id="{B70AFEB1-6825-4DF5-A557-54791ACF4F3F}"/>
              </a:ext>
            </a:extLst>
          </p:cNvPr>
          <p:cNvSpPr>
            <a:spLocks/>
          </p:cNvSpPr>
          <p:nvPr/>
        </p:nvSpPr>
        <p:spPr bwMode="auto">
          <a:xfrm>
            <a:off x="457200" y="4572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21" name="Oval 25">
            <a:extLst>
              <a:ext uri="{FF2B5EF4-FFF2-40B4-BE49-F238E27FC236}">
                <a16:creationId xmlns:a16="http://schemas.microsoft.com/office/drawing/2014/main" id="{FBD08147-28E9-4BF0-A60A-C76790D0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60350"/>
            <a:ext cx="390525" cy="2063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EA5867A2-4BFA-432C-8A93-B2D21140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U A C</a:t>
            </a:r>
          </a:p>
        </p:txBody>
      </p:sp>
      <p:sp>
        <p:nvSpPr>
          <p:cNvPr id="55323" name="Freeform 27">
            <a:extLst>
              <a:ext uri="{FF2B5EF4-FFF2-40B4-BE49-F238E27FC236}">
                <a16:creationId xmlns:a16="http://schemas.microsoft.com/office/drawing/2014/main" id="{F0F9A98A-974E-4F25-9A7C-5F10760C0388}"/>
              </a:ext>
            </a:extLst>
          </p:cNvPr>
          <p:cNvSpPr>
            <a:spLocks/>
          </p:cNvSpPr>
          <p:nvPr/>
        </p:nvSpPr>
        <p:spPr bwMode="auto">
          <a:xfrm>
            <a:off x="2209800" y="1295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D417C4A3-DE0B-47E3-80ED-A07D7FC1A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A A A</a:t>
            </a:r>
          </a:p>
        </p:txBody>
      </p:sp>
      <p:sp>
        <p:nvSpPr>
          <p:cNvPr id="55325" name="Oval 29">
            <a:extLst>
              <a:ext uri="{FF2B5EF4-FFF2-40B4-BE49-F238E27FC236}">
                <a16:creationId xmlns:a16="http://schemas.microsoft.com/office/drawing/2014/main" id="{6C1EEAEA-AFBE-41BB-8C53-18A9972C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62000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26" name="Oval 30">
            <a:extLst>
              <a:ext uri="{FF2B5EF4-FFF2-40B4-BE49-F238E27FC236}">
                <a16:creationId xmlns:a16="http://schemas.microsoft.com/office/drawing/2014/main" id="{C549BE1C-1AAB-4736-90F6-FEAB1A16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27" name="Freeform 31">
            <a:extLst>
              <a:ext uri="{FF2B5EF4-FFF2-40B4-BE49-F238E27FC236}">
                <a16:creationId xmlns:a16="http://schemas.microsoft.com/office/drawing/2014/main" id="{5618FC19-7BD3-4A36-9500-FBEAE226F71D}"/>
              </a:ext>
            </a:extLst>
          </p:cNvPr>
          <p:cNvSpPr>
            <a:spLocks/>
          </p:cNvSpPr>
          <p:nvPr/>
        </p:nvSpPr>
        <p:spPr bwMode="auto">
          <a:xfrm>
            <a:off x="3124200" y="1355725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28" name="Text Box 32">
            <a:extLst>
              <a:ext uri="{FF2B5EF4-FFF2-40B4-BE49-F238E27FC236}">
                <a16:creationId xmlns:a16="http://schemas.microsoft.com/office/drawing/2014/main" id="{CCF4138A-E9CF-4339-BAF5-059ACBCF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G A A</a:t>
            </a:r>
          </a:p>
        </p:txBody>
      </p:sp>
      <p:sp>
        <p:nvSpPr>
          <p:cNvPr id="55329" name="Oval 33">
            <a:extLst>
              <a:ext uri="{FF2B5EF4-FFF2-40B4-BE49-F238E27FC236}">
                <a16:creationId xmlns:a16="http://schemas.microsoft.com/office/drawing/2014/main" id="{DC70FF3A-3337-488C-88E0-B9D45C21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43000"/>
            <a:ext cx="457200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1F9F9711-C63D-4326-8D1F-89838193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400"/>
            <a:ext cx="3962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O ribossomo agora se desloca uma distância de 1 códon.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o espaço vazio é preenchido por um outro RNAt com seqüência do anti-códon complementar à seqüência do códon.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3E35A9C1-452E-4009-B7EE-D1CB5633363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19600" y="11430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23" name="AutoShape 3">
            <a:extLst>
              <a:ext uri="{FF2B5EF4-FFF2-40B4-BE49-F238E27FC236}">
                <a16:creationId xmlns:a16="http://schemas.microsoft.com/office/drawing/2014/main" id="{7B036430-2B88-44B3-A216-DC082E15109C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5106988" y="3805237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24" name="Line 4">
            <a:extLst>
              <a:ext uri="{FF2B5EF4-FFF2-40B4-BE49-F238E27FC236}">
                <a16:creationId xmlns:a16="http://schemas.microsoft.com/office/drawing/2014/main" id="{FFF8D952-4159-4B70-AA28-354D38C8F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0386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5" name="Line 5">
            <a:extLst>
              <a:ext uri="{FF2B5EF4-FFF2-40B4-BE49-F238E27FC236}">
                <a16:creationId xmlns:a16="http://schemas.microsoft.com/office/drawing/2014/main" id="{C9F18D5A-787F-448F-9C84-19C216D26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6" name="Line 6">
            <a:extLst>
              <a:ext uri="{FF2B5EF4-FFF2-40B4-BE49-F238E27FC236}">
                <a16:creationId xmlns:a16="http://schemas.microsoft.com/office/drawing/2014/main" id="{A9E41B5D-55BD-471E-A1CF-31F455262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DD69AAA2-0820-4D2A-BCDE-9111CBE75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8" name="Line 8">
            <a:extLst>
              <a:ext uri="{FF2B5EF4-FFF2-40B4-BE49-F238E27FC236}">
                <a16:creationId xmlns:a16="http://schemas.microsoft.com/office/drawing/2014/main" id="{0370F980-6EC4-4A4C-B678-951E99084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9" name="Line 9">
            <a:extLst>
              <a:ext uri="{FF2B5EF4-FFF2-40B4-BE49-F238E27FC236}">
                <a16:creationId xmlns:a16="http://schemas.microsoft.com/office/drawing/2014/main" id="{1821CAE2-4D06-4389-A387-0E9AD956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0" name="Line 10">
            <a:extLst>
              <a:ext uri="{FF2B5EF4-FFF2-40B4-BE49-F238E27FC236}">
                <a16:creationId xmlns:a16="http://schemas.microsoft.com/office/drawing/2014/main" id="{A66D0E1B-DCD9-44F3-9EFE-5C85A6E7C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1" name="Line 11">
            <a:extLst>
              <a:ext uri="{FF2B5EF4-FFF2-40B4-BE49-F238E27FC236}">
                <a16:creationId xmlns:a16="http://schemas.microsoft.com/office/drawing/2014/main" id="{EC257305-E956-4097-92AC-86E276CAE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2" name="Line 12">
            <a:extLst>
              <a:ext uri="{FF2B5EF4-FFF2-40B4-BE49-F238E27FC236}">
                <a16:creationId xmlns:a16="http://schemas.microsoft.com/office/drawing/2014/main" id="{190FF30C-B34C-4289-9470-15A9EA50C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86058841-54C0-4DD1-8894-EA00E6A43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4" name="Line 14">
            <a:extLst>
              <a:ext uri="{FF2B5EF4-FFF2-40B4-BE49-F238E27FC236}">
                <a16:creationId xmlns:a16="http://schemas.microsoft.com/office/drawing/2014/main" id="{D1ED0B4F-D79C-46D0-8B14-419983F22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5" name="Line 15">
            <a:extLst>
              <a:ext uri="{FF2B5EF4-FFF2-40B4-BE49-F238E27FC236}">
                <a16:creationId xmlns:a16="http://schemas.microsoft.com/office/drawing/2014/main" id="{66605948-1C2C-4D29-A33A-B33FE619A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6" name="Line 16">
            <a:extLst>
              <a:ext uri="{FF2B5EF4-FFF2-40B4-BE49-F238E27FC236}">
                <a16:creationId xmlns:a16="http://schemas.microsoft.com/office/drawing/2014/main" id="{2A5EAEFD-80A2-436F-B08C-790114F1C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7" name="Line 17">
            <a:extLst>
              <a:ext uri="{FF2B5EF4-FFF2-40B4-BE49-F238E27FC236}">
                <a16:creationId xmlns:a16="http://schemas.microsoft.com/office/drawing/2014/main" id="{73293488-7232-4A34-9555-8D5091532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8" name="Line 18">
            <a:extLst>
              <a:ext uri="{FF2B5EF4-FFF2-40B4-BE49-F238E27FC236}">
                <a16:creationId xmlns:a16="http://schemas.microsoft.com/office/drawing/2014/main" id="{1D7FE973-D61C-4E29-9CEF-E59542BD2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9" name="Line 19">
            <a:extLst>
              <a:ext uri="{FF2B5EF4-FFF2-40B4-BE49-F238E27FC236}">
                <a16:creationId xmlns:a16="http://schemas.microsoft.com/office/drawing/2014/main" id="{693F4B6D-3581-4A21-BFF7-80851CFF3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0" name="Line 20">
            <a:extLst>
              <a:ext uri="{FF2B5EF4-FFF2-40B4-BE49-F238E27FC236}">
                <a16:creationId xmlns:a16="http://schemas.microsoft.com/office/drawing/2014/main" id="{A84EB242-6E21-40D8-8DA4-3033BC078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1" name="Line 21">
            <a:extLst>
              <a:ext uri="{FF2B5EF4-FFF2-40B4-BE49-F238E27FC236}">
                <a16:creationId xmlns:a16="http://schemas.microsoft.com/office/drawing/2014/main" id="{A29B7C21-73DE-4ABC-9374-D7818AC4F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DDC6A69F-28BA-4850-8AC3-85480F534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3" name="Text Box 23">
            <a:extLst>
              <a:ext uri="{FF2B5EF4-FFF2-40B4-BE49-F238E27FC236}">
                <a16:creationId xmlns:a16="http://schemas.microsoft.com/office/drawing/2014/main" id="{D5B779E6-CA1E-4146-A1A6-859A184E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28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U U U    C U U    G A C    C C C    U G A</a:t>
            </a:r>
          </a:p>
        </p:txBody>
      </p:sp>
      <p:sp>
        <p:nvSpPr>
          <p:cNvPr id="56344" name="Oval 25">
            <a:extLst>
              <a:ext uri="{FF2B5EF4-FFF2-40B4-BE49-F238E27FC236}">
                <a16:creationId xmlns:a16="http://schemas.microsoft.com/office/drawing/2014/main" id="{091EA32B-6609-4A66-B230-8A5270A2F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0350"/>
            <a:ext cx="390525" cy="2063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45" name="Oval 29">
            <a:extLst>
              <a:ext uri="{FF2B5EF4-FFF2-40B4-BE49-F238E27FC236}">
                <a16:creationId xmlns:a16="http://schemas.microsoft.com/office/drawing/2014/main" id="{1E2778DF-48E2-4CCC-AD96-C6AD8097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46" name="Oval 30">
            <a:extLst>
              <a:ext uri="{FF2B5EF4-FFF2-40B4-BE49-F238E27FC236}">
                <a16:creationId xmlns:a16="http://schemas.microsoft.com/office/drawing/2014/main" id="{A8FC6534-0127-4DCA-B389-AC20F3436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85800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47" name="Freeform 31">
            <a:extLst>
              <a:ext uri="{FF2B5EF4-FFF2-40B4-BE49-F238E27FC236}">
                <a16:creationId xmlns:a16="http://schemas.microsoft.com/office/drawing/2014/main" id="{A5AD5AA7-13A8-4E6B-B41F-581B1B5014D4}"/>
              </a:ext>
            </a:extLst>
          </p:cNvPr>
          <p:cNvSpPr>
            <a:spLocks/>
          </p:cNvSpPr>
          <p:nvPr/>
        </p:nvSpPr>
        <p:spPr bwMode="auto">
          <a:xfrm>
            <a:off x="4953000" y="1355725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8" name="Text Box 32">
            <a:extLst>
              <a:ext uri="{FF2B5EF4-FFF2-40B4-BE49-F238E27FC236}">
                <a16:creationId xmlns:a16="http://schemas.microsoft.com/office/drawing/2014/main" id="{AD552175-0C0D-4D5D-B7D8-B22BA6B31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032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G G G</a:t>
            </a:r>
          </a:p>
        </p:txBody>
      </p:sp>
      <p:sp>
        <p:nvSpPr>
          <p:cNvPr id="56349" name="Oval 33">
            <a:extLst>
              <a:ext uri="{FF2B5EF4-FFF2-40B4-BE49-F238E27FC236}">
                <a16:creationId xmlns:a16="http://schemas.microsoft.com/office/drawing/2014/main" id="{F5024628-AD4C-4E85-A8F2-ECAA1EA2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838200"/>
            <a:ext cx="457200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50" name="Oval 34">
            <a:extLst>
              <a:ext uri="{FF2B5EF4-FFF2-40B4-BE49-F238E27FC236}">
                <a16:creationId xmlns:a16="http://schemas.microsoft.com/office/drawing/2014/main" id="{7170784F-7012-433A-B0E6-74246151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43000"/>
            <a:ext cx="533400" cy="358775"/>
          </a:xfrm>
          <a:prstGeom prst="ellipse">
            <a:avLst/>
          </a:pr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51" name="Oval 35">
            <a:extLst>
              <a:ext uri="{FF2B5EF4-FFF2-40B4-BE49-F238E27FC236}">
                <a16:creationId xmlns:a16="http://schemas.microsoft.com/office/drawing/2014/main" id="{53E3FD72-4092-43FB-B9F9-A10B95ED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95400"/>
            <a:ext cx="457200" cy="358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52" name="Rectangle 36">
            <a:extLst>
              <a:ext uri="{FF2B5EF4-FFF2-40B4-BE49-F238E27FC236}">
                <a16:creationId xmlns:a16="http://schemas.microsoft.com/office/drawing/2014/main" id="{70BB199D-56B5-490A-B441-2F6CE947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200400"/>
            <a:ext cx="8382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6353" name="Text Box 37">
            <a:extLst>
              <a:ext uri="{FF2B5EF4-FFF2-40B4-BE49-F238E27FC236}">
                <a16:creationId xmlns:a16="http://schemas.microsoft.com/office/drawing/2014/main" id="{B3BFD1DA-9FE2-4F9C-9207-552A49DF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Comic Sans MS" panose="030F0702030302020204" pitchFamily="66" charset="0"/>
              </a:rPr>
              <a:t>Códon de terminação</a:t>
            </a:r>
          </a:p>
        </p:txBody>
      </p:sp>
      <p:sp>
        <p:nvSpPr>
          <p:cNvPr id="56354" name="Text Box 38">
            <a:extLst>
              <a:ext uri="{FF2B5EF4-FFF2-40B4-BE49-F238E27FC236}">
                <a16:creationId xmlns:a16="http://schemas.microsoft.com/office/drawing/2014/main" id="{242D862D-B873-4460-B5A6-793F64D0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3962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Quando o ribossomo passa por um códon de terminação nenhum RNAt entra no ribossomo, porque na célula não existem RNAt com seqüências complementares aos códons de terminação.</a:t>
            </a:r>
          </a:p>
        </p:txBody>
      </p:sp>
      <p:cxnSp>
        <p:nvCxnSpPr>
          <p:cNvPr id="56355" name="Conector de seta reta 35">
            <a:extLst>
              <a:ext uri="{FF2B5EF4-FFF2-40B4-BE49-F238E27FC236}">
                <a16:creationId xmlns:a16="http://schemas.microsoft.com/office/drawing/2014/main" id="{5AB59075-9B7F-4507-9F20-15F05D06E0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188" y="414972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7">
            <a:extLst>
              <a:ext uri="{FF2B5EF4-FFF2-40B4-BE49-F238E27FC236}">
                <a16:creationId xmlns:a16="http://schemas.microsoft.com/office/drawing/2014/main" id="{173B8F7B-7EAE-4EF2-809C-6618B633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157788"/>
            <a:ext cx="1981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Fator de liberação:</a:t>
            </a:r>
            <a:r>
              <a:rPr lang="pt-BR" dirty="0">
                <a:latin typeface="Comic Sans MS" pitchFamily="66" charset="0"/>
                <a:cs typeface="Arial" charset="0"/>
              </a:rPr>
              <a:t> não codifica nenhum </a:t>
            </a:r>
            <a:r>
              <a:rPr lang="pt-BR" u="sng" dirty="0" err="1">
                <a:latin typeface="Comic Sans MS" pitchFamily="66" charset="0"/>
                <a:cs typeface="Arial" charset="0"/>
              </a:rPr>
              <a:t>aa</a:t>
            </a:r>
            <a:endParaRPr lang="pt-BR" u="sng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C04C0446-3A8D-49E4-BAD2-180E25468DA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72200" y="685800"/>
            <a:ext cx="2667000" cy="1905000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47" name="AutoShape 3">
            <a:extLst>
              <a:ext uri="{FF2B5EF4-FFF2-40B4-BE49-F238E27FC236}">
                <a16:creationId xmlns:a16="http://schemas.microsoft.com/office/drawing/2014/main" id="{5FD7FB96-D813-4EEB-8E53-21DCB7312519}"/>
              </a:ext>
            </a:extLst>
          </p:cNvPr>
          <p:cNvSpPr>
            <a:spLocks noChangeArrowheads="1"/>
          </p:cNvSpPr>
          <p:nvPr/>
        </p:nvSpPr>
        <p:spPr bwMode="auto">
          <a:xfrm rot="5411076">
            <a:off x="6932613" y="4265612"/>
            <a:ext cx="1295400" cy="1908175"/>
          </a:xfrm>
          <a:prstGeom prst="flowChartDelay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id="{960223E7-7AF0-4A49-A19D-203C28738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19800"/>
            <a:ext cx="54102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ADD468CD-5917-4028-8975-B633AD408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E640EA9E-3459-4412-ADE4-104B2C1D8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1A16615A-E823-405C-887F-19630FC3A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9C2C3B16-6945-4E72-B1FF-A485F1258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D41AC31C-FB78-4915-BDE1-961CE935B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02B5044D-18EA-47AA-A805-E6982E4C3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DFCE5BD1-2446-4557-BD0E-C971A29A0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id="{D813BD62-8122-4523-A48C-125E3CA5D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7" name="Line 13">
            <a:extLst>
              <a:ext uri="{FF2B5EF4-FFF2-40B4-BE49-F238E27FC236}">
                <a16:creationId xmlns:a16="http://schemas.microsoft.com/office/drawing/2014/main" id="{A94CC884-2243-4964-BDD6-9651A2EE2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id="{8DCCB155-5E7B-471B-BEDF-1B99B4B13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id="{A25880A3-AB93-4EB2-A362-C0AE83B04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0" name="Line 16">
            <a:extLst>
              <a:ext uri="{FF2B5EF4-FFF2-40B4-BE49-F238E27FC236}">
                <a16:creationId xmlns:a16="http://schemas.microsoft.com/office/drawing/2014/main" id="{9EA0835D-B752-4C6F-87FB-E5B4AF7AB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1" name="Line 17">
            <a:extLst>
              <a:ext uri="{FF2B5EF4-FFF2-40B4-BE49-F238E27FC236}">
                <a16:creationId xmlns:a16="http://schemas.microsoft.com/office/drawing/2014/main" id="{23DC4229-F727-47BD-A2DF-06327EA6B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2" name="Line 18">
            <a:extLst>
              <a:ext uri="{FF2B5EF4-FFF2-40B4-BE49-F238E27FC236}">
                <a16:creationId xmlns:a16="http://schemas.microsoft.com/office/drawing/2014/main" id="{9A3F3264-37CB-49FE-BABC-8824717F6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3" name="Line 19">
            <a:extLst>
              <a:ext uri="{FF2B5EF4-FFF2-40B4-BE49-F238E27FC236}">
                <a16:creationId xmlns:a16="http://schemas.microsoft.com/office/drawing/2014/main" id="{81226EB0-F73E-4BF2-ACD4-0EF4C0F3C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4" name="Line 20">
            <a:extLst>
              <a:ext uri="{FF2B5EF4-FFF2-40B4-BE49-F238E27FC236}">
                <a16:creationId xmlns:a16="http://schemas.microsoft.com/office/drawing/2014/main" id="{51C54B5D-36EE-4DDE-A212-199652C77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5" name="Line 21">
            <a:extLst>
              <a:ext uri="{FF2B5EF4-FFF2-40B4-BE49-F238E27FC236}">
                <a16:creationId xmlns:a16="http://schemas.microsoft.com/office/drawing/2014/main" id="{B9E17C8E-54C8-4708-B8EB-6B44C4D27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6" name="Line 22">
            <a:extLst>
              <a:ext uri="{FF2B5EF4-FFF2-40B4-BE49-F238E27FC236}">
                <a16:creationId xmlns:a16="http://schemas.microsoft.com/office/drawing/2014/main" id="{2A3E2951-FC66-4C4D-B1BB-4D1F6B81C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7150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8C45E98B-4AF7-4099-B946-9C440D9E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900">
                <a:latin typeface="Comic Sans MS" panose="030F0702030302020204" pitchFamily="66" charset="0"/>
              </a:rPr>
              <a:t>A U G  U U U    C U U    G A C    C C C    U G A</a:t>
            </a:r>
          </a:p>
        </p:txBody>
      </p:sp>
      <p:sp>
        <p:nvSpPr>
          <p:cNvPr id="57368" name="Oval 24">
            <a:extLst>
              <a:ext uri="{FF2B5EF4-FFF2-40B4-BE49-F238E27FC236}">
                <a16:creationId xmlns:a16="http://schemas.microsoft.com/office/drawing/2014/main" id="{AA39D9CE-BEF6-4230-9C33-3A1CC2E4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60350"/>
            <a:ext cx="390525" cy="2063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69" name="Oval 25">
            <a:extLst>
              <a:ext uri="{FF2B5EF4-FFF2-40B4-BE49-F238E27FC236}">
                <a16:creationId xmlns:a16="http://schemas.microsoft.com/office/drawing/2014/main" id="{3676ADFB-ABC4-4CE7-BC4F-2A269962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08025"/>
            <a:ext cx="457200" cy="358775"/>
          </a:xfrm>
          <a:prstGeom prst="ellipse">
            <a:avLst/>
          </a:pr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70" name="Oval 26">
            <a:extLst>
              <a:ext uri="{FF2B5EF4-FFF2-40B4-BE49-F238E27FC236}">
                <a16:creationId xmlns:a16="http://schemas.microsoft.com/office/drawing/2014/main" id="{BEBCFA29-A66F-4B85-A222-E80C2CE1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12825"/>
            <a:ext cx="457200" cy="35877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71" name="Freeform 27">
            <a:extLst>
              <a:ext uri="{FF2B5EF4-FFF2-40B4-BE49-F238E27FC236}">
                <a16:creationId xmlns:a16="http://schemas.microsoft.com/office/drawing/2014/main" id="{F23E5497-4216-4F11-895C-A12C747055EA}"/>
              </a:ext>
            </a:extLst>
          </p:cNvPr>
          <p:cNvSpPr>
            <a:spLocks/>
          </p:cNvSpPr>
          <p:nvPr/>
        </p:nvSpPr>
        <p:spPr bwMode="auto">
          <a:xfrm>
            <a:off x="4953000" y="533400"/>
            <a:ext cx="609600" cy="1727200"/>
          </a:xfrm>
          <a:custGeom>
            <a:avLst/>
            <a:gdLst>
              <a:gd name="T0" fmla="*/ 0 w 1076"/>
              <a:gd name="T1" fmla="*/ 2147483646 h 2846"/>
              <a:gd name="T2" fmla="*/ 2147483646 w 1076"/>
              <a:gd name="T3" fmla="*/ 2147483646 h 2846"/>
              <a:gd name="T4" fmla="*/ 2147483646 w 1076"/>
              <a:gd name="T5" fmla="*/ 2147483646 h 2846"/>
              <a:gd name="T6" fmla="*/ 2147483646 w 1076"/>
              <a:gd name="T7" fmla="*/ 2147483646 h 2846"/>
              <a:gd name="T8" fmla="*/ 2147483646 w 1076"/>
              <a:gd name="T9" fmla="*/ 2147483646 h 2846"/>
              <a:gd name="T10" fmla="*/ 2147483646 w 1076"/>
              <a:gd name="T11" fmla="*/ 2147483646 h 2846"/>
              <a:gd name="T12" fmla="*/ 2147483646 w 1076"/>
              <a:gd name="T13" fmla="*/ 2147483646 h 2846"/>
              <a:gd name="T14" fmla="*/ 2147483646 w 1076"/>
              <a:gd name="T15" fmla="*/ 2147483646 h 2846"/>
              <a:gd name="T16" fmla="*/ 2147483646 w 1076"/>
              <a:gd name="T17" fmla="*/ 2147483646 h 2846"/>
              <a:gd name="T18" fmla="*/ 2147483646 w 1076"/>
              <a:gd name="T19" fmla="*/ 2147483646 h 2846"/>
              <a:gd name="T20" fmla="*/ 2147483646 w 1076"/>
              <a:gd name="T21" fmla="*/ 2147483646 h 2846"/>
              <a:gd name="T22" fmla="*/ 2147483646 w 1076"/>
              <a:gd name="T23" fmla="*/ 0 h 28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6"/>
              <a:gd name="T37" fmla="*/ 0 h 2846"/>
              <a:gd name="T38" fmla="*/ 1076 w 1076"/>
              <a:gd name="T39" fmla="*/ 2846 h 28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6" h="2846">
                <a:moveTo>
                  <a:pt x="0" y="59"/>
                </a:moveTo>
                <a:cubicBezTo>
                  <a:pt x="3" y="768"/>
                  <a:pt x="2" y="1476"/>
                  <a:pt x="8" y="2185"/>
                </a:cubicBezTo>
                <a:cubicBezTo>
                  <a:pt x="9" y="2260"/>
                  <a:pt x="35" y="2369"/>
                  <a:pt x="76" y="2431"/>
                </a:cubicBezTo>
                <a:cubicBezTo>
                  <a:pt x="92" y="2498"/>
                  <a:pt x="71" y="2432"/>
                  <a:pt x="110" y="2499"/>
                </a:cubicBezTo>
                <a:cubicBezTo>
                  <a:pt x="157" y="2580"/>
                  <a:pt x="201" y="2670"/>
                  <a:pt x="279" y="2727"/>
                </a:cubicBezTo>
                <a:cubicBezTo>
                  <a:pt x="317" y="2786"/>
                  <a:pt x="377" y="2801"/>
                  <a:pt x="440" y="2820"/>
                </a:cubicBezTo>
                <a:cubicBezTo>
                  <a:pt x="466" y="2828"/>
                  <a:pt x="516" y="2846"/>
                  <a:pt x="516" y="2846"/>
                </a:cubicBezTo>
                <a:cubicBezTo>
                  <a:pt x="601" y="2840"/>
                  <a:pt x="686" y="2837"/>
                  <a:pt x="770" y="2829"/>
                </a:cubicBezTo>
                <a:cubicBezTo>
                  <a:pt x="801" y="2826"/>
                  <a:pt x="807" y="2807"/>
                  <a:pt x="830" y="2787"/>
                </a:cubicBezTo>
                <a:cubicBezTo>
                  <a:pt x="918" y="2711"/>
                  <a:pt x="942" y="2654"/>
                  <a:pt x="999" y="2566"/>
                </a:cubicBezTo>
                <a:cubicBezTo>
                  <a:pt x="1012" y="2522"/>
                  <a:pt x="1025" y="2483"/>
                  <a:pt x="1033" y="2439"/>
                </a:cubicBezTo>
                <a:cubicBezTo>
                  <a:pt x="1076" y="1628"/>
                  <a:pt x="1058" y="812"/>
                  <a:pt x="1058" y="0"/>
                </a:cubicBezTo>
              </a:path>
            </a:pathLst>
          </a:cu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72" name="Text Box 28">
            <a:extLst>
              <a:ext uri="{FF2B5EF4-FFF2-40B4-BE49-F238E27FC236}">
                <a16:creationId xmlns:a16="http://schemas.microsoft.com/office/drawing/2014/main" id="{1E2C646D-79C8-4338-AD23-D1DAAAFF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G G G</a:t>
            </a:r>
          </a:p>
        </p:txBody>
      </p:sp>
      <p:sp>
        <p:nvSpPr>
          <p:cNvPr id="57373" name="Oval 29">
            <a:extLst>
              <a:ext uri="{FF2B5EF4-FFF2-40B4-BE49-F238E27FC236}">
                <a16:creationId xmlns:a16="http://schemas.microsoft.com/office/drawing/2014/main" id="{7A920B4B-AC1B-429F-A9E7-C1E062FF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65225"/>
            <a:ext cx="457200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74" name="Oval 30">
            <a:extLst>
              <a:ext uri="{FF2B5EF4-FFF2-40B4-BE49-F238E27FC236}">
                <a16:creationId xmlns:a16="http://schemas.microsoft.com/office/drawing/2014/main" id="{E8E5577D-4641-4186-A5D3-6605A8E8B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470025"/>
            <a:ext cx="533400" cy="358775"/>
          </a:xfrm>
          <a:prstGeom prst="ellipse">
            <a:avLst/>
          </a:pr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75" name="Oval 31">
            <a:extLst>
              <a:ext uri="{FF2B5EF4-FFF2-40B4-BE49-F238E27FC236}">
                <a16:creationId xmlns:a16="http://schemas.microsoft.com/office/drawing/2014/main" id="{BF655922-AF48-4E4F-847E-621E824A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22425"/>
            <a:ext cx="457200" cy="358775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7376" name="Line 34">
            <a:extLst>
              <a:ext uri="{FF2B5EF4-FFF2-40B4-BE49-F238E27FC236}">
                <a16:creationId xmlns:a16="http://schemas.microsoft.com/office/drawing/2014/main" id="{8094A009-8320-4517-B460-80DC43ED1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77" name="Line 35">
            <a:extLst>
              <a:ext uri="{FF2B5EF4-FFF2-40B4-BE49-F238E27FC236}">
                <a16:creationId xmlns:a16="http://schemas.microsoft.com/office/drawing/2014/main" id="{400D7833-CB91-4EE1-85F2-366F8F1EC61B}"/>
              </a:ext>
            </a:extLst>
          </p:cNvPr>
          <p:cNvSpPr>
            <a:spLocks noChangeShapeType="1"/>
          </p:cNvSpPr>
          <p:nvPr/>
        </p:nvSpPr>
        <p:spPr bwMode="auto">
          <a:xfrm rot="-4844074">
            <a:off x="3810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78" name="Line 36">
            <a:extLst>
              <a:ext uri="{FF2B5EF4-FFF2-40B4-BE49-F238E27FC236}">
                <a16:creationId xmlns:a16="http://schemas.microsoft.com/office/drawing/2014/main" id="{B187B03D-8D3E-416E-A477-7C032505C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79" name="Line 37">
            <a:extLst>
              <a:ext uri="{FF2B5EF4-FFF2-40B4-BE49-F238E27FC236}">
                <a16:creationId xmlns:a16="http://schemas.microsoft.com/office/drawing/2014/main" id="{27F3DAB4-83DC-42F9-90CE-98924C1632A8}"/>
              </a:ext>
            </a:extLst>
          </p:cNvPr>
          <p:cNvSpPr>
            <a:spLocks noChangeShapeType="1"/>
          </p:cNvSpPr>
          <p:nvPr/>
        </p:nvSpPr>
        <p:spPr bwMode="auto">
          <a:xfrm rot="-4844074">
            <a:off x="14478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0" name="Line 38">
            <a:extLst>
              <a:ext uri="{FF2B5EF4-FFF2-40B4-BE49-F238E27FC236}">
                <a16:creationId xmlns:a16="http://schemas.microsoft.com/office/drawing/2014/main" id="{EA563A99-C9CA-4226-B97C-EBEDAE799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1" name="Line 39">
            <a:extLst>
              <a:ext uri="{FF2B5EF4-FFF2-40B4-BE49-F238E27FC236}">
                <a16:creationId xmlns:a16="http://schemas.microsoft.com/office/drawing/2014/main" id="{3AC7F80A-F290-4EE5-A3A1-58701F50DEFF}"/>
              </a:ext>
            </a:extLst>
          </p:cNvPr>
          <p:cNvSpPr>
            <a:spLocks noChangeShapeType="1"/>
          </p:cNvSpPr>
          <p:nvPr/>
        </p:nvSpPr>
        <p:spPr bwMode="auto">
          <a:xfrm rot="-4844074">
            <a:off x="23622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2" name="Line 40">
            <a:extLst>
              <a:ext uri="{FF2B5EF4-FFF2-40B4-BE49-F238E27FC236}">
                <a16:creationId xmlns:a16="http://schemas.microsoft.com/office/drawing/2014/main" id="{C0F74007-CB46-43C7-BB6D-FAD5CDD1E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3" name="Line 41">
            <a:extLst>
              <a:ext uri="{FF2B5EF4-FFF2-40B4-BE49-F238E27FC236}">
                <a16:creationId xmlns:a16="http://schemas.microsoft.com/office/drawing/2014/main" id="{7380CD0F-5E30-456A-A69B-D542F21AFE1A}"/>
              </a:ext>
            </a:extLst>
          </p:cNvPr>
          <p:cNvSpPr>
            <a:spLocks noChangeShapeType="1"/>
          </p:cNvSpPr>
          <p:nvPr/>
        </p:nvSpPr>
        <p:spPr bwMode="auto">
          <a:xfrm rot="-4844074">
            <a:off x="34290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4" name="Line 42">
            <a:extLst>
              <a:ext uri="{FF2B5EF4-FFF2-40B4-BE49-F238E27FC236}">
                <a16:creationId xmlns:a16="http://schemas.microsoft.com/office/drawing/2014/main" id="{1AD523FE-0265-47A8-9E2E-CA6B7B380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5" name="Line 43">
            <a:extLst>
              <a:ext uri="{FF2B5EF4-FFF2-40B4-BE49-F238E27FC236}">
                <a16:creationId xmlns:a16="http://schemas.microsoft.com/office/drawing/2014/main" id="{AEF22057-DFAA-4FEC-A251-87350860C5A3}"/>
              </a:ext>
            </a:extLst>
          </p:cNvPr>
          <p:cNvSpPr>
            <a:spLocks noChangeShapeType="1"/>
          </p:cNvSpPr>
          <p:nvPr/>
        </p:nvSpPr>
        <p:spPr bwMode="auto">
          <a:xfrm rot="-4844074">
            <a:off x="4343400" y="57912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86" name="Text Box 44">
            <a:extLst>
              <a:ext uri="{FF2B5EF4-FFF2-40B4-BE49-F238E27FC236}">
                <a16:creationId xmlns:a16="http://schemas.microsoft.com/office/drawing/2014/main" id="{9E6106A8-DC8E-4DB6-87CF-9168241C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396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BR" altLang="pt-BR" sz="2000">
                <a:latin typeface="Comic Sans MS" panose="030F0702030302020204" pitchFamily="66" charset="0"/>
              </a:rPr>
              <a:t> Então o ribossomo se solta do RNAm, a proteína recém formada é liberada e o RNAm é degradado.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protei69">
            <a:extLst>
              <a:ext uri="{FF2B5EF4-FFF2-40B4-BE49-F238E27FC236}">
                <a16:creationId xmlns:a16="http://schemas.microsoft.com/office/drawing/2014/main" id="{0AB0B82E-37C8-4632-9870-8E692D47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91440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5">
            <a:extLst>
              <a:ext uri="{FF2B5EF4-FFF2-40B4-BE49-F238E27FC236}">
                <a16:creationId xmlns:a16="http://schemas.microsoft.com/office/drawing/2014/main" id="{C827170A-3CC9-4C5B-A723-EC15211C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63000" cy="7715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200">
                <a:latin typeface="Comic Sans MS" panose="030F0702030302020204" pitchFamily="66" charset="0"/>
              </a:rPr>
              <a:t>Vários ribossomos podem traduzir simultaneamente uma molécula de mRNA</a:t>
            </a:r>
            <a:endParaRPr lang="pt-BR" altLang="pt-BR" sz="1800">
              <a:latin typeface="Comic Sans MS" panose="030F0702030302020204" pitchFamily="66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75A3B49E-5833-4949-9367-FF156F9B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4724400" cy="711200"/>
          </a:xfrm>
          <a:prstGeom prst="rect">
            <a:avLst/>
          </a:prstGeom>
          <a:solidFill>
            <a:srgbClr val="CCF5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Os ribossomos movem-se ao longo de um mRNA na direção 5'</a:t>
            </a:r>
            <a:r>
              <a:rPr lang="pt-BR" altLang="pt-BR" sz="2000">
                <a:latin typeface="Comic Sans MS" panose="030F0702030302020204" pitchFamily="66" charset="0"/>
                <a:sym typeface="Symbol" panose="05050102010706020507" pitchFamily="18" charset="2"/>
              </a:rPr>
              <a:t>3'</a:t>
            </a:r>
            <a:endParaRPr lang="pt-BR" altLang="pt-BR" sz="2000" baseline="30000">
              <a:latin typeface="Comic Sans MS" panose="030F0702030302020204" pitchFamily="66" charset="0"/>
            </a:endParaRPr>
          </a:p>
        </p:txBody>
      </p:sp>
      <p:sp>
        <p:nvSpPr>
          <p:cNvPr id="58373" name="Text Box 7">
            <a:extLst>
              <a:ext uri="{FF2B5EF4-FFF2-40B4-BE49-F238E27FC236}">
                <a16:creationId xmlns:a16="http://schemas.microsoft.com/office/drawing/2014/main" id="{5F359017-B830-452B-B327-5D1F0079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4419600" cy="1473200"/>
          </a:xfrm>
          <a:prstGeom prst="rect">
            <a:avLst/>
          </a:prstGeom>
          <a:solidFill>
            <a:srgbClr val="CCF5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O conjunto é conhecido como polissomo ou polirribossomo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latin typeface="Comic Sans MS" panose="030F0702030302020204" pitchFamily="66" charset="0"/>
              </a:rPr>
              <a:t>Cada ribossomo funciona independentemente dos demais</a:t>
            </a:r>
            <a:endParaRPr lang="pt-BR" altLang="pt-BR" sz="2000" baseline="30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BIO1_255">
            <a:extLst>
              <a:ext uri="{FF2B5EF4-FFF2-40B4-BE49-F238E27FC236}">
                <a16:creationId xmlns:a16="http://schemas.microsoft.com/office/drawing/2014/main" id="{7FFEE61A-C514-44B1-B6EE-C493FC51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9"/>
          <a:stretch>
            <a:fillRect/>
          </a:stretch>
        </p:blipFill>
        <p:spPr bwMode="auto">
          <a:xfrm>
            <a:off x="1403350" y="0"/>
            <a:ext cx="601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C2106A5-D0ED-4BFC-ABDE-762B4643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FF3300"/>
                </a:solidFill>
                <a:latin typeface="Comic Sans MS" panose="030F0702030302020204" pitchFamily="66" charset="0"/>
              </a:rPr>
              <a:t>Considerações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731609C-B76A-43CA-8AAE-5BFEF40D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>
                <a:latin typeface="Comic Sans MS" panose="030F0702030302020204" pitchFamily="66" charset="0"/>
              </a:rPr>
              <a:t>Uma proteína </a:t>
            </a:r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 + de 70 aminoácidos ligados.</a:t>
            </a:r>
          </a:p>
          <a:p>
            <a:pPr eaLnBrk="1" hangingPunct="1">
              <a:lnSpc>
                <a:spcPct val="90000"/>
              </a:lnSpc>
            </a:pPr>
            <a:endParaRPr lang="pt-BR" altLang="pt-BR" b="1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1 códon  3 nucleotídeos no RNAm</a:t>
            </a:r>
          </a:p>
          <a:p>
            <a:pPr eaLnBrk="1" hangingPunct="1">
              <a:lnSpc>
                <a:spcPct val="90000"/>
              </a:lnSpc>
            </a:pPr>
            <a:endParaRPr lang="pt-BR" altLang="pt-BR" b="1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1 códon  1 aminoácido na proteína</a:t>
            </a:r>
          </a:p>
          <a:p>
            <a:pPr eaLnBrk="1" hangingPunct="1">
              <a:lnSpc>
                <a:spcPct val="90000"/>
              </a:lnSpc>
            </a:pPr>
            <a:endParaRPr lang="pt-BR" altLang="pt-BR" b="1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Nº de ligações peptídicas  Nº de aminoácidos – (menos) 1.</a:t>
            </a:r>
            <a:endParaRPr lang="pt-BR" altLang="pt-BR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F23540-58EC-4538-8B28-556DA68CD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858280" cy="92869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Composição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dos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Nucleotídeos</a:t>
            </a:r>
            <a:endParaRPr lang="en-US" sz="4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BA0969-22C1-4331-8E9C-8FA28FCB9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1625" y="1428750"/>
            <a:ext cx="6143625" cy="571500"/>
          </a:xfr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Base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nitrogenada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+ Pentose +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Fosfato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FCC4233-0E8E-485F-A736-A74D99E8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77751" r="23558"/>
          <a:stretch>
            <a:fillRect/>
          </a:stretch>
        </p:blipFill>
        <p:spPr bwMode="auto">
          <a:xfrm>
            <a:off x="428625" y="5429250"/>
            <a:ext cx="5572125" cy="12144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E9D6D02E-AE17-4242-A3D5-1F8BA759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0"/>
            <a:ext cx="5729288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05977BC5-5502-4D39-95AA-DE605A475CA0}"/>
              </a:ext>
            </a:extLst>
          </p:cNvPr>
          <p:cNvSpPr/>
          <p:nvPr/>
        </p:nvSpPr>
        <p:spPr>
          <a:xfrm>
            <a:off x="285750" y="2286000"/>
            <a:ext cx="1571625" cy="7858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/>
              <a:t>Pentoses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C9CB9A43-5637-43A5-943F-305F1881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981200"/>
            <a:ext cx="8497888" cy="4400550"/>
          </a:xfrm>
        </p:spPr>
        <p:txBody>
          <a:bodyPr/>
          <a:lstStyle/>
          <a:p>
            <a:pPr eaLnBrk="1" hangingPunct="1"/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1 anticódon  3 nucleotídeos no RNAt</a:t>
            </a:r>
          </a:p>
          <a:p>
            <a:pPr eaLnBrk="1" hangingPunct="1"/>
            <a:endParaRPr lang="pt-BR" altLang="pt-BR" b="1">
              <a:latin typeface="Comic Sans MS" panose="030F0702030302020204" pitchFamily="66" charset="0"/>
            </a:endParaRPr>
          </a:p>
          <a:p>
            <a:pPr eaLnBrk="1" hangingPunct="1"/>
            <a:r>
              <a:rPr lang="pt-BR" altLang="pt-BR" b="1">
                <a:latin typeface="Comic Sans MS" panose="030F0702030302020204" pitchFamily="66" charset="0"/>
              </a:rPr>
              <a:t>O anticódon é complementar ao códon</a:t>
            </a:r>
          </a:p>
          <a:p>
            <a:pPr eaLnBrk="1" hangingPunct="1"/>
            <a:endParaRPr lang="pt-BR" altLang="pt-BR" b="1">
              <a:latin typeface="Comic Sans MS" panose="030F0702030302020204" pitchFamily="66" charset="0"/>
            </a:endParaRPr>
          </a:p>
          <a:p>
            <a:pPr algn="just" eaLnBrk="1" hangingPunct="1"/>
            <a:r>
              <a:rPr lang="pt-BR" altLang="pt-BR" b="1">
                <a:latin typeface="Comic Sans MS" panose="030F0702030302020204" pitchFamily="66" charset="0"/>
              </a:rPr>
              <a:t>Cada RNAt leva consigo apenas um tipo de aminoácido </a:t>
            </a:r>
            <a:r>
              <a:rPr lang="pt-BR" altLang="pt-BR" b="1">
                <a:latin typeface="Comic Sans MS" panose="030F0702030302020204" pitchFamily="66" charset="0"/>
                <a:sym typeface="Wingdings" panose="05000000000000000000" pitchFamily="2" charset="2"/>
              </a:rPr>
              <a:t> quem determina qual aminoácido será transportado é o anticódon.</a:t>
            </a: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B037CB0D-278E-4A68-939F-C811ED4F62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FF3300"/>
                </a:solidFill>
                <a:latin typeface="Comic Sans MS" panose="030F0702030302020204" pitchFamily="66" charset="0"/>
              </a:rPr>
              <a:t>Considerações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BIO1_261a">
            <a:extLst>
              <a:ext uri="{FF2B5EF4-FFF2-40B4-BE49-F238E27FC236}">
                <a16:creationId xmlns:a16="http://schemas.microsoft.com/office/drawing/2014/main" id="{490F1DB5-B97A-4940-893F-81A36A1C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8074" b="19514"/>
          <a:stretch>
            <a:fillRect/>
          </a:stretch>
        </p:blipFill>
        <p:spPr bwMode="auto">
          <a:xfrm>
            <a:off x="0" y="1844675"/>
            <a:ext cx="91440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7" descr="BIO1_261a">
            <a:extLst>
              <a:ext uri="{FF2B5EF4-FFF2-40B4-BE49-F238E27FC236}">
                <a16:creationId xmlns:a16="http://schemas.microsoft.com/office/drawing/2014/main" id="{8677DF63-1F39-409B-ACDA-5D59DBBC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5"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BIO1_263">
            <a:extLst>
              <a:ext uri="{FF2B5EF4-FFF2-40B4-BE49-F238E27FC236}">
                <a16:creationId xmlns:a16="http://schemas.microsoft.com/office/drawing/2014/main" id="{A860B353-E321-49F3-AC35-3F716173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>
            <a:fillRect/>
          </a:stretch>
        </p:blipFill>
        <p:spPr bwMode="auto">
          <a:xfrm>
            <a:off x="1751013" y="0"/>
            <a:ext cx="532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AA44A3-D4EF-4024-9F4B-A0CB2BB42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858280" cy="92869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Composição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dos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Nucleotídeos</a:t>
            </a:r>
            <a:endParaRPr lang="en-US" sz="4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380C792-81AC-457C-B40D-5B2BF6C9A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1625" y="1428750"/>
            <a:ext cx="6143625" cy="571500"/>
          </a:xfr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Base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nitrogenada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+ Pentose +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Fosfato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3BBB8AE9-1BA2-4386-9DA7-678E2F9373D4}"/>
              </a:ext>
            </a:extLst>
          </p:cNvPr>
          <p:cNvSpPr/>
          <p:nvPr/>
        </p:nvSpPr>
        <p:spPr>
          <a:xfrm>
            <a:off x="214313" y="2214563"/>
            <a:ext cx="1857375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/>
              <a:t>Base Nitrogenada</a:t>
            </a:r>
          </a:p>
        </p:txBody>
      </p:sp>
      <p:pic>
        <p:nvPicPr>
          <p:cNvPr id="15365" name="Picture 4" descr="http://t1.gstatic.com/images?q=tbn:ANd9GcSAxM9UV9XdRZQjJUWKj5LT1J8SwmKD4BA6LO4V4DbTN8t_EkLi">
            <a:extLst>
              <a:ext uri="{FF2B5EF4-FFF2-40B4-BE49-F238E27FC236}">
                <a16:creationId xmlns:a16="http://schemas.microsoft.com/office/drawing/2014/main" id="{087C864E-F4A3-4F84-BA6B-766BB8AF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3529013" cy="3143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lfvn16ec.wikispaces.com/file/view/bases2.JPG/206903090/424x354/bases2.JPG">
            <a:extLst>
              <a:ext uri="{FF2B5EF4-FFF2-40B4-BE49-F238E27FC236}">
                <a16:creationId xmlns:a16="http://schemas.microsoft.com/office/drawing/2014/main" id="{DA9B1E48-4D0D-4929-93A5-17BD84DB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59000"/>
            <a:ext cx="4500562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27347F4-D591-4130-8B28-86981222D6C8}"/>
              </a:ext>
            </a:extLst>
          </p:cNvPr>
          <p:cNvCxnSpPr/>
          <p:nvPr/>
        </p:nvCxnSpPr>
        <p:spPr>
          <a:xfrm>
            <a:off x="6000760" y="3857628"/>
            <a:ext cx="100013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FACFD81-4BEA-45F7-A0A5-1F23B1ABF6AD}"/>
              </a:ext>
            </a:extLst>
          </p:cNvPr>
          <p:cNvCxnSpPr/>
          <p:nvPr/>
        </p:nvCxnSpPr>
        <p:spPr>
          <a:xfrm>
            <a:off x="5786446" y="585789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C013A6F-AC6A-4A43-9844-4295AE05C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858280" cy="92869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Composição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dos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Nucleotídeos</a:t>
            </a:r>
            <a:endParaRPr lang="en-US" sz="4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29AB18F-437C-4FAD-8F67-31203130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1625" y="1428750"/>
            <a:ext cx="6143625" cy="571500"/>
          </a:xfr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Base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nitrogenada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+ Pentose +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Fosfato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B8AAD1DC-4549-44B1-9CB4-DC43FBF5971A}"/>
              </a:ext>
            </a:extLst>
          </p:cNvPr>
          <p:cNvSpPr/>
          <p:nvPr/>
        </p:nvSpPr>
        <p:spPr>
          <a:xfrm>
            <a:off x="285750" y="2357438"/>
            <a:ext cx="1357313" cy="7858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/>
              <a:t>Fosfato</a:t>
            </a:r>
          </a:p>
        </p:txBody>
      </p:sp>
      <p:pic>
        <p:nvPicPr>
          <p:cNvPr id="16389" name="Picture 2" descr="http://lh4.ggpht.com/_STDVFQGESJI/Ta17rPIaULI/AAAAAAAACSs/8IUiadnEiUs/atp%5B1%5D%5B7%5D.gif">
            <a:extLst>
              <a:ext uri="{FF2B5EF4-FFF2-40B4-BE49-F238E27FC236}">
                <a16:creationId xmlns:a16="http://schemas.microsoft.com/office/drawing/2014/main" id="{043B0975-61FE-47E9-9614-71FD1366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643188"/>
            <a:ext cx="47863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B9F49E50-0355-4639-9989-8DF6FE2B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O ácido desoxirribonucléico (</a:t>
            </a:r>
            <a:r>
              <a:rPr lang="pt-BR" altLang="pt-BR" b="1">
                <a:solidFill>
                  <a:srgbClr val="FFFF00"/>
                </a:solidFill>
              </a:rPr>
              <a:t>DNA</a:t>
            </a:r>
            <a:r>
              <a:rPr lang="pt-BR" altLang="pt-BR" b="1">
                <a:solidFill>
                  <a:schemeClr val="bg1"/>
                </a:solidFill>
              </a:rPr>
              <a:t>)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id="{40FEC33C-F57D-4D9F-9CEC-522C3BD6B9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O americano James D. Watson e o inglês Francis Crick propuseram em 1950 um modelo (‘dupla hélice’) para a estrutura espacial da molécula do DNA. </a:t>
            </a:r>
          </a:p>
        </p:txBody>
      </p:sp>
      <p:sp>
        <p:nvSpPr>
          <p:cNvPr id="17412" name="Espaço Reservado para Conteúdo 3">
            <a:extLst>
              <a:ext uri="{FF2B5EF4-FFF2-40B4-BE49-F238E27FC236}">
                <a16:creationId xmlns:a16="http://schemas.microsoft.com/office/drawing/2014/main" id="{38EAACA5-0D62-4290-8DA7-E0D14CA752E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7413" name="Picture 2" descr="http://3.bp.blogspot.com/_UbmmHUp1N_o/TJhVpx4hNlI/AAAAAAAAABk/BrUvgY1zDxQ/s1600/DNA+A1.jpg">
            <a:extLst>
              <a:ext uri="{FF2B5EF4-FFF2-40B4-BE49-F238E27FC236}">
                <a16:creationId xmlns:a16="http://schemas.microsoft.com/office/drawing/2014/main" id="{E613DE02-2609-43C2-B959-20FBCE40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285875"/>
            <a:ext cx="4576762" cy="53578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7" descr="http://news.bbcimg.co.uk/media/images/49302000/jpg/_49302253_h400040-watson_and_crick_with_their_dna_model-spl.jpg">
            <a:extLst>
              <a:ext uri="{FF2B5EF4-FFF2-40B4-BE49-F238E27FC236}">
                <a16:creationId xmlns:a16="http://schemas.microsoft.com/office/drawing/2014/main" id="{DFC86F16-4EC7-4DFB-B905-C76BC9D9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0563"/>
            <a:ext cx="335756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C32C395E-342C-482A-9AE4-1335BE38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814EF74A-9F0C-45F4-97B8-8A62D0A65A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6" name="Picture 2" descr="http://pequenosbiologos.files.wordpress.com/2010/09/dna.jpg">
            <a:extLst>
              <a:ext uri="{FF2B5EF4-FFF2-40B4-BE49-F238E27FC236}">
                <a16:creationId xmlns:a16="http://schemas.microsoft.com/office/drawing/2014/main" id="{4C294E45-ED4F-4AEC-ADD1-EA9B9DDE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0700"/>
            <a:ext cx="85725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507</TotalTime>
  <Words>1769</Words>
  <Application>Microsoft Office PowerPoint</Application>
  <PresentationFormat>Apresentação na tela (4:3)</PresentationFormat>
  <Paragraphs>269</Paragraphs>
  <Slides>52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6" baseType="lpstr">
      <vt:lpstr>Arial</vt:lpstr>
      <vt:lpstr>Bookman Old Style</vt:lpstr>
      <vt:lpstr>Gill Sans MT</vt:lpstr>
      <vt:lpstr>Wingdings 3</vt:lpstr>
      <vt:lpstr>Wingdings</vt:lpstr>
      <vt:lpstr>Calibri</vt:lpstr>
      <vt:lpstr>Britannic Bold</vt:lpstr>
      <vt:lpstr>Copperplate Gothic Bold</vt:lpstr>
      <vt:lpstr>Aparajita</vt:lpstr>
      <vt:lpstr>Comic Sans MS</vt:lpstr>
      <vt:lpstr>Times New Roman</vt:lpstr>
      <vt:lpstr>Broadway</vt:lpstr>
      <vt:lpstr>Symbol</vt:lpstr>
      <vt:lpstr>Origem</vt:lpstr>
      <vt:lpstr>Apresentação do PowerPoint</vt:lpstr>
      <vt:lpstr>Introdução</vt:lpstr>
      <vt:lpstr>Tipos de Ácidos Nucléicos</vt:lpstr>
      <vt:lpstr>Estrutura dos Ácidos Nucléicos</vt:lpstr>
      <vt:lpstr> Composição dos Nucleotídeos</vt:lpstr>
      <vt:lpstr> Composição dos Nucleotídeos</vt:lpstr>
      <vt:lpstr> Composição dos Nucleotídeos</vt:lpstr>
      <vt:lpstr>O ácido desoxirribonucléico (DNA)</vt:lpstr>
      <vt:lpstr>Apresentação do PowerPoint</vt:lpstr>
      <vt:lpstr>A duplicação das moléculas de DNA</vt:lpstr>
      <vt:lpstr>Replicação do DNA</vt:lpstr>
      <vt:lpstr>O ácido ribonucléico (RNA)</vt:lpstr>
      <vt:lpstr>Tipos de RNA</vt:lpstr>
      <vt:lpstr>Tipos de RNA</vt:lpstr>
      <vt:lpstr>Tipos de RNA</vt:lpstr>
      <vt:lpstr>EXERCÍCIOS</vt:lpstr>
      <vt:lpstr>EXERCÍCIOS</vt:lpstr>
      <vt:lpstr>EXERCÍCIOS</vt:lpstr>
      <vt:lpstr>EXERCÍCIOS</vt:lpstr>
      <vt:lpstr>EXERCÍCIOS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Transcrição</vt:lpstr>
      <vt:lpstr>Apresentação do PowerPoint</vt:lpstr>
      <vt:lpstr>Apresentação do PowerPoint</vt:lpstr>
      <vt:lpstr>Tradução</vt:lpstr>
      <vt:lpstr>RNA</vt:lpstr>
      <vt:lpstr>RNAm</vt:lpstr>
      <vt:lpstr>Apresentação do PowerPoint</vt:lpstr>
      <vt:lpstr>Apresentação do PowerPoint</vt:lpstr>
      <vt:lpstr>Apresentação do PowerPoint</vt:lpstr>
      <vt:lpstr>Apresentação do PowerPoint</vt:lpstr>
      <vt:lpstr>RNAt</vt:lpstr>
      <vt:lpstr>AMINOÁCIDOS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</vt:lpstr>
      <vt:lpstr>Considerações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Nucléicos</dc:title>
  <dc:creator>Gilmar</dc:creator>
  <cp:lastModifiedBy>..... ...</cp:lastModifiedBy>
  <cp:revision>54</cp:revision>
  <dcterms:created xsi:type="dcterms:W3CDTF">2012-04-22T14:20:37Z</dcterms:created>
  <dcterms:modified xsi:type="dcterms:W3CDTF">2019-07-05T21:07:52Z</dcterms:modified>
</cp:coreProperties>
</file>